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4" r:id="rId5"/>
    <p:sldId id="267" r:id="rId6"/>
    <p:sldId id="269" r:id="rId7"/>
    <p:sldId id="268" r:id="rId8"/>
    <p:sldId id="270" r:id="rId9"/>
    <p:sldId id="272" r:id="rId10"/>
    <p:sldId id="271" r:id="rId11"/>
    <p:sldId id="273" r:id="rId12"/>
    <p:sldId id="275" r:id="rId13"/>
    <p:sldId id="276" r:id="rId14"/>
    <p:sldId id="277" r:id="rId15"/>
    <p:sldId id="278" r:id="rId16"/>
    <p:sldId id="274" r:id="rId17"/>
    <p:sldId id="266" r:id="rId18"/>
    <p:sldId id="2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6FF"/>
    <a:srgbClr val="61C29C"/>
    <a:srgbClr val="71C6A1"/>
    <a:srgbClr val="6FC5A1"/>
    <a:srgbClr val="CAE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23" autoAdjust="0"/>
    <p:restoredTop sz="94660"/>
  </p:normalViewPr>
  <p:slideViewPr>
    <p:cSldViewPr snapToGrid="0">
      <p:cViewPr varScale="1">
        <p:scale>
          <a:sx n="119" d="100"/>
          <a:sy n="119" d="100"/>
        </p:scale>
        <p:origin x="216"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jpeg>
</file>

<file path=ppt/media/image6.jpe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0AFF-4715-423F-8AB6-AAD13E319D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6481DB-12B4-4ED2-A4FB-5E6C8FA30A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A12283-38DF-46EE-86DB-B30DEFC6F48B}"/>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3E938FB0-66F5-43F1-A8C3-49EFE6A53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6E21B-01F7-49D8-9A22-5812919B7C4D}"/>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90991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12BA2-4FD3-45CC-AA62-74051AB93B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DC71F-86F4-44CC-B0B3-BB9C92856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B59608-09EE-4A97-8DCC-294B3B673A29}"/>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2EDF92EB-6F72-4BAB-97D8-9CC0B7530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FF672-6D59-4617-AD33-CFC2408BD3A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92647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8436B5-8BED-4689-B059-A8140D9E36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F35929-21C3-404D-9569-201A54D837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B4741-1BA7-4723-8CB7-5DE9A9FDA919}"/>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79238016-0F78-48F2-B2D9-47F59F572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7C444-896A-45E4-B9C7-058265C8305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745986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23A54-2542-472D-974E-2E7806382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40A59B-9A19-42B2-AAD1-0B2A5659AD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0CF7D-0BD9-4A2C-BA5B-111260A3360E}"/>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2E286E61-4EAA-4A4B-95BE-F14A65D03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5E371-5A8B-4328-98D2-BBA73D6FD72B}"/>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48169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7FF0-EF77-4637-97C9-9240189F89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36392-8D7F-426B-B332-E96C5FD028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C45AE-1E84-426F-A443-F709BF8EBB57}"/>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86B0E365-3764-4F50-BA69-A2E25DEC0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2B93D-1A59-43F5-993C-F8888ACA497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35552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7BDA1-8218-4342-A664-959F017F7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49EB0F-F764-418F-8685-C3BD2AF5A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3766B7-4F6E-434C-8539-48D5053387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5A2B0-7180-4766-8979-EB7CF212A172}"/>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6" name="Footer Placeholder 5">
            <a:extLst>
              <a:ext uri="{FF2B5EF4-FFF2-40B4-BE49-F238E27FC236}">
                <a16:creationId xmlns:a16="http://schemas.microsoft.com/office/drawing/2014/main" id="{583F0059-9D50-436E-B163-BDBE0F9C0C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68BE-B321-4380-8ED1-6B09C4367EDC}"/>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3389991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8295-4490-46CA-9A28-1A7C808954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A16E4C-BF69-45F8-BEB7-68412E6028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E7B7A2-6D3F-4452-A4B2-D758CA84EC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601F19-1459-4967-B3BC-7E50F7846A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AEA51B-0774-4AFA-8B0A-02A9CC393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27490-BF18-4E3D-AEE5-D6292D2B296F}"/>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8" name="Footer Placeholder 7">
            <a:extLst>
              <a:ext uri="{FF2B5EF4-FFF2-40B4-BE49-F238E27FC236}">
                <a16:creationId xmlns:a16="http://schemas.microsoft.com/office/drawing/2014/main" id="{C4FEC8C4-D462-49BD-9CAC-BCE190EA90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A568C-F1A6-4E3C-999C-C33C4E45B941}"/>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227876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F192-22E1-4028-AB1E-037C11CBC0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589DB5-A44B-40E7-888C-0E5A6D2CCD02}"/>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4" name="Footer Placeholder 3">
            <a:extLst>
              <a:ext uri="{FF2B5EF4-FFF2-40B4-BE49-F238E27FC236}">
                <a16:creationId xmlns:a16="http://schemas.microsoft.com/office/drawing/2014/main" id="{75ACCCC1-3A8B-4FC8-BCD6-D95964E1A7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D5B4AB-16F5-46B8-82E1-9E119CF9EDE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6807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A7A02C-72A5-4D4A-8F8D-9863067F4ED4}"/>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3" name="Footer Placeholder 2">
            <a:extLst>
              <a:ext uri="{FF2B5EF4-FFF2-40B4-BE49-F238E27FC236}">
                <a16:creationId xmlns:a16="http://schemas.microsoft.com/office/drawing/2014/main" id="{84B1B136-8789-4C39-B046-C3C9C3FA6D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198BDA-0A4C-4D78-B44D-620055C83CB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995096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884C-F390-4AD1-9528-A50932FC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00C4C-75DD-4824-AB55-7C8DE6548C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CB397B-D949-4444-A232-D6D899DBEC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5F6D81-C98A-41A4-9F6A-A55928F299A1}"/>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6" name="Footer Placeholder 5">
            <a:extLst>
              <a:ext uri="{FF2B5EF4-FFF2-40B4-BE49-F238E27FC236}">
                <a16:creationId xmlns:a16="http://schemas.microsoft.com/office/drawing/2014/main" id="{D89E8494-E4D8-4D65-89E1-F1E158F65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154DF9-F9EB-4733-97EF-AECA0BD8F12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068519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DB31-21E7-47B4-A777-922F3C9FA3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74978E-EB0D-4634-B76E-91CC9A40BF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1B425-C4EA-4300-9077-B1599B6B04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2825D-AD3E-40E8-866C-B4F9263ACD53}"/>
              </a:ext>
            </a:extLst>
          </p:cNvPr>
          <p:cNvSpPr>
            <a:spLocks noGrp="1"/>
          </p:cNvSpPr>
          <p:nvPr>
            <p:ph type="dt" sz="half" idx="10"/>
          </p:nvPr>
        </p:nvSpPr>
        <p:spPr/>
        <p:txBody>
          <a:bodyPr/>
          <a:lstStyle/>
          <a:p>
            <a:fld id="{2BD052F7-2DC3-4693-8BC5-AF35F29CE97E}" type="datetimeFigureOut">
              <a:rPr lang="en-US" smtClean="0"/>
              <a:t>1/30/26</a:t>
            </a:fld>
            <a:endParaRPr lang="en-US"/>
          </a:p>
        </p:txBody>
      </p:sp>
      <p:sp>
        <p:nvSpPr>
          <p:cNvPr id="6" name="Footer Placeholder 5">
            <a:extLst>
              <a:ext uri="{FF2B5EF4-FFF2-40B4-BE49-F238E27FC236}">
                <a16:creationId xmlns:a16="http://schemas.microsoft.com/office/drawing/2014/main" id="{E653EAD2-71CB-4C56-8A6E-7D8C56265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F966AC-4E0F-4AD5-B5FA-AB1534E4A3A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03222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21FF25-9A2B-4211-AEC1-F6D14108F5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71D19A-31A6-491D-93A2-8564A723FB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820338-43FE-404C-8125-BCFD00FEC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D052F7-2DC3-4693-8BC5-AF35F29CE97E}" type="datetimeFigureOut">
              <a:rPr lang="en-US" smtClean="0"/>
              <a:t>1/30/26</a:t>
            </a:fld>
            <a:endParaRPr lang="en-US"/>
          </a:p>
        </p:txBody>
      </p:sp>
      <p:sp>
        <p:nvSpPr>
          <p:cNvPr id="5" name="Footer Placeholder 4">
            <a:extLst>
              <a:ext uri="{FF2B5EF4-FFF2-40B4-BE49-F238E27FC236}">
                <a16:creationId xmlns:a16="http://schemas.microsoft.com/office/drawing/2014/main" id="{3E3A1014-4178-454A-8B4C-E816BAB2A3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63608A-7659-4505-B47F-0A1ADE4CE2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22C75-9F81-4417-A89B-46AA5D4CB09A}" type="slidenum">
              <a:rPr lang="en-US" smtClean="0"/>
              <a:t>‹#›</a:t>
            </a:fld>
            <a:endParaRPr lang="en-US"/>
          </a:p>
        </p:txBody>
      </p:sp>
    </p:spTree>
    <p:extLst>
      <p:ext uri="{BB962C8B-B14F-4D97-AF65-F5344CB8AC3E}">
        <p14:creationId xmlns:p14="http://schemas.microsoft.com/office/powerpoint/2010/main" val="463215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mailto:Todd.E.Steissberg@erdc.dren.mil" TargetMode="External"/><Relationship Id="rId5" Type="http://schemas.openxmlformats.org/officeDocument/2006/relationships/image" Target="../media/image2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mailto:Todd.E.Steissberg@erdc.dren.mil"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B9D2F2-3749-4B04-A42D-3419F3BF8EE8}"/>
              </a:ext>
            </a:extLst>
          </p:cNvPr>
          <p:cNvSpPr>
            <a:spLocks noGrp="1"/>
          </p:cNvSpPr>
          <p:nvPr>
            <p:ph idx="1"/>
          </p:nvPr>
        </p:nvSpPr>
        <p:spPr>
          <a:xfrm>
            <a:off x="48864" y="1352967"/>
            <a:ext cx="3358637" cy="452432"/>
          </a:xfrm>
        </p:spPr>
        <p:txBody>
          <a:bodyPr>
            <a:spAutoFit/>
          </a:bodyPr>
          <a:lstStyle/>
          <a:p>
            <a:pPr marL="0" indent="0">
              <a:buNone/>
            </a:pPr>
            <a:r>
              <a:rPr lang="en-US" sz="2600" b="1" dirty="0"/>
              <a:t>Problem Statement</a:t>
            </a:r>
          </a:p>
        </p:txBody>
      </p:sp>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4573768" y="4089992"/>
            <a:ext cx="7544162" cy="2400657"/>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1500" dirty="0"/>
              <a:t>Journal paper: “Current Capabilities and Opportunities for Numerical Water Quality Modeling of Harmful Algae Blooms”, in review, Q2/FY24</a:t>
            </a:r>
          </a:p>
          <a:p>
            <a:pPr>
              <a:lnSpc>
                <a:spcPct val="100000"/>
              </a:lnSpc>
              <a:spcBef>
                <a:spcPts val="0"/>
              </a:spcBef>
            </a:pPr>
            <a:r>
              <a:rPr lang="en-US" sz="1500" dirty="0"/>
              <a:t>Software: Upgraded CE-QUAL-W2 model with HAB capabilities, Q4/FY25</a:t>
            </a:r>
          </a:p>
          <a:p>
            <a:pPr>
              <a:lnSpc>
                <a:spcPct val="100000"/>
              </a:lnSpc>
              <a:spcBef>
                <a:spcPts val="0"/>
              </a:spcBef>
            </a:pPr>
            <a:r>
              <a:rPr lang="en-US" sz="1500" dirty="0"/>
              <a:t>Documentation: User’s manual appendix on HAB modeling, Q4/FY25</a:t>
            </a:r>
          </a:p>
          <a:p>
            <a:pPr>
              <a:lnSpc>
                <a:spcPct val="100000"/>
              </a:lnSpc>
              <a:spcBef>
                <a:spcPts val="0"/>
              </a:spcBef>
            </a:pPr>
            <a:r>
              <a:rPr lang="en-US" sz="1500" dirty="0"/>
              <a:t>Guidance: “Using CE-QUAL-W2 to Evaluate Reservoir HAB Management Strategies, Q2/FY26</a:t>
            </a:r>
          </a:p>
          <a:p>
            <a:pPr>
              <a:lnSpc>
                <a:spcPct val="100000"/>
              </a:lnSpc>
              <a:spcBef>
                <a:spcPts val="0"/>
              </a:spcBef>
            </a:pPr>
            <a:r>
              <a:rPr lang="en-US" sz="1500" dirty="0"/>
              <a:t>Presentation: “Advancing Harmful Algal Bloom Management with the CE-QUAL-W2 Water Quality Model”, EPA Water Modeling Forum, Q1/FY26</a:t>
            </a:r>
          </a:p>
          <a:p>
            <a:pPr>
              <a:lnSpc>
                <a:spcPct val="100000"/>
              </a:lnSpc>
              <a:spcBef>
                <a:spcPts val="0"/>
              </a:spcBef>
            </a:pPr>
            <a:r>
              <a:rPr lang="en-US" sz="1500" dirty="0"/>
              <a:t>Tech Report: “Design of HAB Simulation Capabilities for CE-QUAL-W2”, in review, Q2/FY24</a:t>
            </a:r>
          </a:p>
          <a:p>
            <a:pPr>
              <a:lnSpc>
                <a:spcPct val="100000"/>
              </a:lnSpc>
              <a:spcBef>
                <a:spcPts val="0"/>
              </a:spcBef>
            </a:pPr>
            <a:r>
              <a:rPr lang="en-US" sz="1500" dirty="0"/>
              <a:t>Tech Report: “Case Study: Simulating HABs with CE-QUAL-W2”, submitted, Q2/FY26</a:t>
            </a:r>
          </a:p>
          <a:p>
            <a:pPr>
              <a:lnSpc>
                <a:spcPct val="100000"/>
              </a:lnSpc>
              <a:spcBef>
                <a:spcPts val="0"/>
              </a:spcBef>
            </a:pPr>
            <a:r>
              <a:rPr lang="en-US" sz="1500" dirty="0"/>
              <a:t>Tech Report: “CE-QUAL-W2 HAB Simulation Capabilities”, submitted, Q2/FY26</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7" name="TextBox 6"/>
          <p:cNvSpPr txBox="1"/>
          <p:nvPr/>
        </p:nvSpPr>
        <p:spPr>
          <a:xfrm>
            <a:off x="147927" y="1844648"/>
            <a:ext cx="3183156" cy="1477328"/>
          </a:xfrm>
          <a:prstGeom prst="rect">
            <a:avLst/>
          </a:prstGeom>
          <a:noFill/>
        </p:spPr>
        <p:txBody>
          <a:bodyPr wrap="square" rtlCol="0">
            <a:spAutoFit/>
          </a:bodyPr>
          <a:lstStyle/>
          <a:p>
            <a:r>
              <a:rPr lang="en-US" sz="1500" dirty="0"/>
              <a:t>Current models inadequately predict HAB timing, frequency, intensity, spatial variability, and impacts. A predictive HAB planning tool will be developed using ERDC’s reservoir water quality model, CE-QUAL-W2.</a:t>
            </a:r>
            <a:r>
              <a:rPr lang="en-US" sz="1500" b="1" dirty="0"/>
              <a:t> </a:t>
            </a:r>
          </a:p>
        </p:txBody>
      </p:sp>
      <p:sp>
        <p:nvSpPr>
          <p:cNvPr id="17" name="Content Placeholder 2">
            <a:extLst>
              <a:ext uri="{FF2B5EF4-FFF2-40B4-BE49-F238E27FC236}">
                <a16:creationId xmlns:a16="http://schemas.microsoft.com/office/drawing/2014/main" id="{33B9D2F2-3749-4B04-A42D-3419F3BF8EE8}"/>
              </a:ext>
            </a:extLst>
          </p:cNvPr>
          <p:cNvSpPr txBox="1">
            <a:spLocks/>
          </p:cNvSpPr>
          <p:nvPr/>
        </p:nvSpPr>
        <p:spPr>
          <a:xfrm>
            <a:off x="46145" y="3554606"/>
            <a:ext cx="389055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b="1" dirty="0"/>
              <a:t>Technical Approach</a:t>
            </a:r>
          </a:p>
        </p:txBody>
      </p:sp>
      <p:sp>
        <p:nvSpPr>
          <p:cNvPr id="18" name="TextBox 17"/>
          <p:cNvSpPr txBox="1"/>
          <p:nvPr/>
        </p:nvSpPr>
        <p:spPr>
          <a:xfrm>
            <a:off x="147925" y="4043064"/>
            <a:ext cx="4266911" cy="2400657"/>
          </a:xfrm>
          <a:prstGeom prst="rect">
            <a:avLst/>
          </a:prstGeom>
          <a:noFill/>
        </p:spPr>
        <p:txBody>
          <a:bodyPr wrap="square" rtlCol="0">
            <a:spAutoFit/>
          </a:bodyPr>
          <a:lstStyle/>
          <a:p>
            <a:r>
              <a:rPr lang="en-US" sz="1500" dirty="0"/>
              <a:t>Describe technical approach, highlight:</a:t>
            </a:r>
          </a:p>
          <a:p>
            <a:pPr marL="285750" indent="-285750">
              <a:buFont typeface="Arial" panose="020B0604020202020204" pitchFamily="34" charset="0"/>
              <a:buChar char="•"/>
            </a:pPr>
            <a:r>
              <a:rPr lang="en-US" sz="1500" dirty="0"/>
              <a:t>Task 1. Perform literature review of current HAB physical effects and biological behaviors and analysis of current CE-QUAL-W2 capabilities and limitations. Product: Technical Report</a:t>
            </a:r>
          </a:p>
          <a:p>
            <a:pPr marL="742950" lvl="1" indent="-285750">
              <a:buFont typeface="Arial" panose="020B0604020202020204" pitchFamily="34" charset="0"/>
              <a:buChar char="•"/>
            </a:pPr>
            <a:r>
              <a:rPr lang="en-US" sz="1500" dirty="0"/>
              <a:t>Go/no go point: Determine which methods and species to target for design.</a:t>
            </a:r>
          </a:p>
          <a:p>
            <a:pPr marL="285750" indent="-285750">
              <a:buFont typeface="Arial" panose="020B0604020202020204" pitchFamily="34" charset="0"/>
              <a:buChar char="•"/>
            </a:pPr>
            <a:r>
              <a:rPr lang="en-US" sz="1500" dirty="0"/>
              <a:t>Task 2. Develop a design plan for implementing new simulation algorithms into CE-QUAL-W2 and developing post-processing analysis tools.</a:t>
            </a:r>
          </a:p>
        </p:txBody>
      </p:sp>
      <p:sp>
        <p:nvSpPr>
          <p:cNvPr id="20" name="Content Placeholder 2">
            <a:extLst>
              <a:ext uri="{FF2B5EF4-FFF2-40B4-BE49-F238E27FC236}">
                <a16:creationId xmlns:a16="http://schemas.microsoft.com/office/drawing/2014/main" id="{33B9D2F2-3749-4B04-A42D-3419F3BF8EE8}"/>
              </a:ext>
            </a:extLst>
          </p:cNvPr>
          <p:cNvSpPr txBox="1">
            <a:spLocks/>
          </p:cNvSpPr>
          <p:nvPr/>
        </p:nvSpPr>
        <p:spPr>
          <a:xfrm>
            <a:off x="5920467" y="1335908"/>
            <a:ext cx="4321428"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b="1" dirty="0"/>
              <a:t>Technical Approach Cont’d</a:t>
            </a:r>
          </a:p>
        </p:txBody>
      </p:sp>
      <p:sp>
        <p:nvSpPr>
          <p:cNvPr id="21" name="TextBox 20"/>
          <p:cNvSpPr txBox="1"/>
          <p:nvPr/>
        </p:nvSpPr>
        <p:spPr>
          <a:xfrm>
            <a:off x="5875772" y="1750453"/>
            <a:ext cx="6242157" cy="1938992"/>
          </a:xfrm>
          <a:prstGeom prst="rect">
            <a:avLst/>
          </a:prstGeom>
          <a:noFill/>
        </p:spPr>
        <p:txBody>
          <a:bodyPr wrap="square" rtlCol="0">
            <a:spAutoFit/>
          </a:bodyPr>
          <a:lstStyle/>
          <a:p>
            <a:pPr marL="285750" indent="-285750">
              <a:buFont typeface="Arial" panose="020B0604020202020204" pitchFamily="34" charset="0"/>
              <a:buChar char="•"/>
            </a:pPr>
            <a:r>
              <a:rPr lang="en-US" sz="1500" dirty="0"/>
              <a:t>Task 3. Implement new HAB simulation capabilities into CE-QUAL-W2 and develop post-processing tools.</a:t>
            </a:r>
          </a:p>
          <a:p>
            <a:pPr marL="285750" indent="-285750">
              <a:buFont typeface="Arial" panose="020B0604020202020204" pitchFamily="34" charset="0"/>
              <a:buChar char="•"/>
            </a:pPr>
            <a:r>
              <a:rPr lang="en-US" sz="1500" dirty="0"/>
              <a:t>Task 4. Test new HAB simulation and prediction capabilities.</a:t>
            </a:r>
          </a:p>
          <a:p>
            <a:pPr marL="285750" indent="-285750">
              <a:buFont typeface="Arial" panose="020B0604020202020204" pitchFamily="34" charset="0"/>
              <a:buChar char="•"/>
            </a:pPr>
            <a:r>
              <a:rPr lang="en-US" sz="1500" dirty="0"/>
              <a:t>Task 5: Select demonstration site, gather data, validate CE-QUAL-W2 for HAB growth, transport, and decay.</a:t>
            </a:r>
          </a:p>
          <a:p>
            <a:pPr marL="285750" indent="-285750">
              <a:buFont typeface="Arial" panose="020B0604020202020204" pitchFamily="34" charset="0"/>
              <a:buChar char="•"/>
            </a:pPr>
            <a:r>
              <a:rPr lang="en-US" sz="1500" dirty="0"/>
              <a:t>Task 6: Perform demonstration study, calibrate/validate model results, compute model statistics, debug new algorithms.</a:t>
            </a:r>
          </a:p>
          <a:p>
            <a:pPr marL="285750" indent="-285750">
              <a:buFont typeface="Arial" panose="020B0604020202020204" pitchFamily="34" charset="0"/>
              <a:buChar char="•"/>
            </a:pPr>
            <a:r>
              <a:rPr lang="en-US" sz="1500" dirty="0"/>
              <a:t>Tasks 7 &amp; 8: Technical transfer – publications and webinar</a:t>
            </a:r>
          </a:p>
        </p:txBody>
      </p:sp>
      <p:pic>
        <p:nvPicPr>
          <p:cNvPr id="4" name="Picture 3">
            <a:extLst>
              <a:ext uri="{FF2B5EF4-FFF2-40B4-BE49-F238E27FC236}">
                <a16:creationId xmlns:a16="http://schemas.microsoft.com/office/drawing/2014/main" id="{95C28B7F-DDA7-6FD4-6916-2B8C2970ED52}"/>
              </a:ext>
            </a:extLst>
          </p:cNvPr>
          <p:cNvPicPr>
            <a:picLocks noChangeAspect="1"/>
          </p:cNvPicPr>
          <p:nvPr/>
        </p:nvPicPr>
        <p:blipFill>
          <a:blip r:embed="rId2"/>
          <a:stretch>
            <a:fillRect/>
          </a:stretch>
        </p:blipFill>
        <p:spPr>
          <a:xfrm>
            <a:off x="94756" y="328452"/>
            <a:ext cx="693492" cy="696616"/>
          </a:xfrm>
          <a:prstGeom prst="rect">
            <a:avLst/>
          </a:prstGeom>
        </p:spPr>
      </p:pic>
      <p:pic>
        <p:nvPicPr>
          <p:cNvPr id="6" name="Picture 5">
            <a:extLst>
              <a:ext uri="{FF2B5EF4-FFF2-40B4-BE49-F238E27FC236}">
                <a16:creationId xmlns:a16="http://schemas.microsoft.com/office/drawing/2014/main" id="{92663B65-49C8-6EB6-B033-C2BD6B77CB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7C6C8881-CC61-FC61-0909-5A3F75073015}"/>
              </a:ext>
            </a:extLst>
          </p:cNvPr>
          <p:cNvPicPr>
            <a:picLocks noChangeAspect="1"/>
          </p:cNvPicPr>
          <p:nvPr/>
        </p:nvPicPr>
        <p:blipFill>
          <a:blip r:embed="rId4"/>
          <a:stretch>
            <a:fillRect/>
          </a:stretch>
        </p:blipFill>
        <p:spPr>
          <a:xfrm>
            <a:off x="8195527" y="0"/>
            <a:ext cx="3996472" cy="1271016"/>
          </a:xfrm>
          <a:prstGeom prst="rect">
            <a:avLst/>
          </a:prstGeom>
        </p:spPr>
      </p:pic>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9" name="Picture 8" descr="A picture containing text, screenshot, sky, cloud&#10;&#10;Description automatically generated">
            <a:extLst>
              <a:ext uri="{FF2B5EF4-FFF2-40B4-BE49-F238E27FC236}">
                <a16:creationId xmlns:a16="http://schemas.microsoft.com/office/drawing/2014/main" id="{02BC8634-4723-3566-640E-C4B5E186A0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6742" y="1612174"/>
            <a:ext cx="2626593" cy="1859788"/>
          </a:xfrm>
          <a:prstGeom prst="rect">
            <a:avLst/>
          </a:prstGeom>
        </p:spPr>
      </p:pic>
      <p:sp>
        <p:nvSpPr>
          <p:cNvPr id="5" name="Content Placeholder 2">
            <a:extLst>
              <a:ext uri="{FF2B5EF4-FFF2-40B4-BE49-F238E27FC236}">
                <a16:creationId xmlns:a16="http://schemas.microsoft.com/office/drawing/2014/main" id="{8A93B981-0B41-5E29-0399-CE1879D85EE9}"/>
              </a:ext>
            </a:extLst>
          </p:cNvPr>
          <p:cNvSpPr txBox="1">
            <a:spLocks/>
          </p:cNvSpPr>
          <p:nvPr/>
        </p:nvSpPr>
        <p:spPr>
          <a:xfrm>
            <a:off x="4471988" y="3671577"/>
            <a:ext cx="4321428"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b="1" dirty="0"/>
              <a:t>Deliverables &amp; Schedule</a:t>
            </a:r>
          </a:p>
        </p:txBody>
      </p:sp>
    </p:spTree>
    <p:extLst>
      <p:ext uri="{BB962C8B-B14F-4D97-AF65-F5344CB8AC3E}">
        <p14:creationId xmlns:p14="http://schemas.microsoft.com/office/powerpoint/2010/main" val="4187902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96BAAC-AC21-D522-8AED-058330381CB0}"/>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C30086CB-6F15-994C-BEEE-01F10B2D6532}"/>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8CB3D028-3F7E-98D1-F775-1F7170411FE7}"/>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Minimum Algae Concentration (CE-4)</a:t>
            </a:r>
          </a:p>
        </p:txBody>
      </p:sp>
      <p:sp>
        <p:nvSpPr>
          <p:cNvPr id="21" name="TextBox 20">
            <a:extLst>
              <a:ext uri="{FF2B5EF4-FFF2-40B4-BE49-F238E27FC236}">
                <a16:creationId xmlns:a16="http://schemas.microsoft.com/office/drawing/2014/main" id="{9296D74C-22CA-DA44-8092-6DFF5A85F3D7}"/>
              </a:ext>
            </a:extLst>
          </p:cNvPr>
          <p:cNvSpPr txBox="1"/>
          <p:nvPr/>
        </p:nvSpPr>
        <p:spPr>
          <a:xfrm>
            <a:off x="94755" y="1949948"/>
            <a:ext cx="10520858"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t>Purpose: To prevent complete depletion of algae due to high mortality events, enabling post-bloom recovery in the absence of boundary-driven reintroduction.</a:t>
            </a:r>
          </a:p>
          <a:p>
            <a:pPr marL="285750" indent="-285750">
              <a:buFont typeface="Arial" panose="020B0604020202020204" pitchFamily="34" charset="0"/>
              <a:buChar char="•"/>
            </a:pPr>
            <a:r>
              <a:rPr lang="en-US" sz="2000" dirty="0"/>
              <a:t>Implementation:</a:t>
            </a:r>
          </a:p>
          <a:p>
            <a:pPr marL="742950" lvl="1" indent="-285750">
              <a:buFont typeface="Arial" panose="020B0604020202020204" pitchFamily="34" charset="0"/>
              <a:buChar char="•"/>
            </a:pPr>
            <a:r>
              <a:rPr lang="en-US" sz="2000" dirty="0"/>
              <a:t>A user-defined floor value for algal biomass is enforced after each time step.</a:t>
            </a:r>
          </a:p>
          <a:p>
            <a:pPr marL="742950" lvl="1" indent="-285750">
              <a:buFont typeface="Arial" panose="020B0604020202020204" pitchFamily="34" charset="0"/>
              <a:buChar char="•"/>
            </a:pPr>
            <a:r>
              <a:rPr lang="en-US" sz="2000" dirty="0"/>
              <a:t>The logic is embedded within the wqconstituents.f90 file and applied across all layers and segments where algal concentrations fall below the minimum.</a:t>
            </a:r>
          </a:p>
          <a:p>
            <a:pPr marL="742950" lvl="1" indent="-285750">
              <a:buFont typeface="Arial" panose="020B0604020202020204" pitchFamily="34" charset="0"/>
              <a:buChar char="•"/>
            </a:pPr>
            <a:r>
              <a:rPr lang="en-US" sz="2000" dirty="0"/>
              <a:t>An optional input parameter allows global or group-specific specification of the threshold.</a:t>
            </a:r>
          </a:p>
          <a:p>
            <a:pPr marL="742950" lvl="1" indent="-285750">
              <a:buFont typeface="Arial" panose="020B0604020202020204" pitchFamily="34" charset="0"/>
              <a:buChar char="•"/>
            </a:pPr>
            <a:r>
              <a:rPr lang="en-US" sz="2000" dirty="0"/>
              <a:t>The minimum value acts as a lower bound; once concentrations fall below it due to mortality or other sinks, they are reset to the threshold for subsequent time steps.</a:t>
            </a:r>
          </a:p>
        </p:txBody>
      </p:sp>
      <p:sp>
        <p:nvSpPr>
          <p:cNvPr id="5" name="Rectangle 4">
            <a:extLst>
              <a:ext uri="{FF2B5EF4-FFF2-40B4-BE49-F238E27FC236}">
                <a16:creationId xmlns:a16="http://schemas.microsoft.com/office/drawing/2014/main" id="{1F9AACAD-C40F-6140-2565-846B130EAFA3}"/>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E8107E4-20CE-DB0D-7F0F-26261DB4073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99D74022-9193-FB28-00C5-C2E1A52FF8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9D3890D0-47E7-761F-C8BD-EC23C3086564}"/>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8D3A13F2-9A9D-CF5A-300F-23D6553A60B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EFF9E679-495A-C7E1-64BD-7FC2AB776A8E}"/>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descr="A diagram of a flowchart&#10;&#10;AI-generated content may be incorrect.">
            <a:extLst>
              <a:ext uri="{FF2B5EF4-FFF2-40B4-BE49-F238E27FC236}">
                <a16:creationId xmlns:a16="http://schemas.microsoft.com/office/drawing/2014/main" id="{A0A979BF-D209-638B-3E4F-4E54F79FD72C}"/>
              </a:ext>
            </a:extLst>
          </p:cNvPr>
          <p:cNvPicPr>
            <a:picLocks noChangeAspect="1"/>
          </p:cNvPicPr>
          <p:nvPr/>
        </p:nvPicPr>
        <p:blipFill rotWithShape="1">
          <a:blip r:embed="rId6">
            <a:extLst>
              <a:ext uri="{28A0092B-C50C-407E-A947-70E740481C1C}">
                <a14:useLocalDpi xmlns:a14="http://schemas.microsoft.com/office/drawing/2010/main" val="0"/>
              </a:ext>
            </a:extLst>
          </a:blip>
          <a:srcRect t="38314" r="-624" b="36456"/>
          <a:stretch>
            <a:fillRect/>
          </a:stretch>
        </p:blipFill>
        <p:spPr>
          <a:xfrm>
            <a:off x="2203250" y="4701913"/>
            <a:ext cx="5756664" cy="1775286"/>
          </a:xfrm>
          <a:prstGeom prst="rect">
            <a:avLst/>
          </a:prstGeom>
        </p:spPr>
      </p:pic>
    </p:spTree>
    <p:extLst>
      <p:ext uri="{BB962C8B-B14F-4D97-AF65-F5344CB8AC3E}">
        <p14:creationId xmlns:p14="http://schemas.microsoft.com/office/powerpoint/2010/main" val="3318893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7037C-E521-F4D1-67ED-A9D442DB0C91}"/>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8840E538-C536-3035-5272-0198A5BAFC18}"/>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77DA7541-DF05-7889-45DC-9528FE623C53}"/>
              </a:ext>
            </a:extLst>
          </p:cNvPr>
          <p:cNvSpPr txBox="1">
            <a:spLocks/>
          </p:cNvSpPr>
          <p:nvPr/>
        </p:nvSpPr>
        <p:spPr>
          <a:xfrm>
            <a:off x="94755" y="1403465"/>
            <a:ext cx="7206157"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Algal Treatment (Mechanical Removal/Harvesting)</a:t>
            </a:r>
          </a:p>
        </p:txBody>
      </p:sp>
      <p:sp>
        <p:nvSpPr>
          <p:cNvPr id="21" name="TextBox 20">
            <a:extLst>
              <a:ext uri="{FF2B5EF4-FFF2-40B4-BE49-F238E27FC236}">
                <a16:creationId xmlns:a16="http://schemas.microsoft.com/office/drawing/2014/main" id="{3072828F-E14F-5682-86FD-94EF04292D75}"/>
              </a:ext>
            </a:extLst>
          </p:cNvPr>
          <p:cNvSpPr txBox="1"/>
          <p:nvPr/>
        </p:nvSpPr>
        <p:spPr>
          <a:xfrm>
            <a:off x="94755" y="1949948"/>
            <a:ext cx="6963270"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Purpose: To simulate segment-specific algal biomass removal, reflecting surface skimming, pumping, or other mechanical control actions.</a:t>
            </a:r>
          </a:p>
          <a:p>
            <a:pPr marL="285750" indent="-285750">
              <a:buFont typeface="Arial" panose="020B0604020202020204" pitchFamily="34" charset="0"/>
              <a:buChar char="•"/>
            </a:pPr>
            <a:r>
              <a:rPr lang="en-US" sz="2000" dirty="0"/>
              <a:t>Implementation:</a:t>
            </a:r>
          </a:p>
          <a:p>
            <a:pPr marL="742950" lvl="1" indent="-285750">
              <a:buFont typeface="Arial" panose="020B0604020202020204" pitchFamily="34" charset="0"/>
              <a:buChar char="•"/>
            </a:pPr>
            <a:r>
              <a:rPr lang="en-US" sz="2000" dirty="0"/>
              <a:t>New input file defines the active segments, interpolation method, and time-series file path.</a:t>
            </a:r>
          </a:p>
          <a:p>
            <a:pPr marL="742950" lvl="1" indent="-285750">
              <a:buFont typeface="Arial" panose="020B0604020202020204" pitchFamily="34" charset="0"/>
              <a:buChar char="•"/>
            </a:pPr>
            <a:r>
              <a:rPr lang="en-US" sz="2000" dirty="0"/>
              <a:t>A time-varying file provides fractional reductions by segment and simulation day.</a:t>
            </a:r>
          </a:p>
          <a:p>
            <a:pPr marL="742950" lvl="1" indent="-285750">
              <a:buFont typeface="Arial" panose="020B0604020202020204" pitchFamily="34" charset="0"/>
              <a:buChar char="•"/>
            </a:pPr>
            <a:r>
              <a:rPr lang="en-US" sz="2000" dirty="0"/>
              <a:t>Users specify a harvesting depth</a:t>
            </a:r>
          </a:p>
          <a:p>
            <a:pPr marL="742950" lvl="1" indent="-285750">
              <a:buFont typeface="Arial" panose="020B0604020202020204" pitchFamily="34" charset="0"/>
              <a:buChar char="•"/>
            </a:pPr>
            <a:r>
              <a:rPr lang="en-US" sz="2000" dirty="0"/>
              <a:t>Removal was implemented as an instantaneous fractional reduction in the algal state variables during the time step corresponding to the input.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B55028F1-D4BE-B88F-368C-13F42339E7B6}"/>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AB510EB-88BE-36A0-7735-8576D297536E}"/>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CFCA13EA-20B2-FF04-E239-39F1E9D8D1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E2F3DA28-BAAD-0679-0AF5-44D38003ACD2}"/>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63900D63-6BE9-313C-8928-A4EE61996A72}"/>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39D5362F-F9E3-9EC6-93E1-C5CEC8A2A996}"/>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6" name="Picture 5">
            <a:extLst>
              <a:ext uri="{FF2B5EF4-FFF2-40B4-BE49-F238E27FC236}">
                <a16:creationId xmlns:a16="http://schemas.microsoft.com/office/drawing/2014/main" id="{3CAA3194-F16B-A54D-BF89-44608D2385A8}"/>
              </a:ext>
            </a:extLst>
          </p:cNvPr>
          <p:cNvPicPr>
            <a:picLocks noChangeAspect="1"/>
          </p:cNvPicPr>
          <p:nvPr/>
        </p:nvPicPr>
        <p:blipFill>
          <a:blip r:embed="rId6"/>
          <a:stretch>
            <a:fillRect/>
          </a:stretch>
        </p:blipFill>
        <p:spPr>
          <a:xfrm>
            <a:off x="6943725" y="1839962"/>
            <a:ext cx="5182096" cy="4619766"/>
          </a:xfrm>
          <a:prstGeom prst="rect">
            <a:avLst/>
          </a:prstGeom>
        </p:spPr>
      </p:pic>
    </p:spTree>
    <p:extLst>
      <p:ext uri="{BB962C8B-B14F-4D97-AF65-F5344CB8AC3E}">
        <p14:creationId xmlns:p14="http://schemas.microsoft.com/office/powerpoint/2010/main" val="2927054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FB61BB-3775-C5C8-7594-E2A69257E154}"/>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633E01C3-DF6B-DED3-D601-F3A74008B82E}"/>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F225EAA9-9D03-03CE-A379-64870B309560}"/>
              </a:ext>
            </a:extLst>
          </p:cNvPr>
          <p:cNvSpPr txBox="1">
            <a:spLocks/>
          </p:cNvSpPr>
          <p:nvPr/>
        </p:nvSpPr>
        <p:spPr>
          <a:xfrm>
            <a:off x="94756" y="1403465"/>
            <a:ext cx="4391184" cy="1172629"/>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Results: Hypoxic Conditions and Minimum Algae Concentration</a:t>
            </a:r>
          </a:p>
        </p:txBody>
      </p:sp>
      <p:sp>
        <p:nvSpPr>
          <p:cNvPr id="5" name="Rectangle 4">
            <a:extLst>
              <a:ext uri="{FF2B5EF4-FFF2-40B4-BE49-F238E27FC236}">
                <a16:creationId xmlns:a16="http://schemas.microsoft.com/office/drawing/2014/main" id="{07D1EDDB-A731-B96D-1EE9-FE84E1A88FDC}"/>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B594914-BAFB-3004-68B6-C3592DF2E545}"/>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3F8D05FA-B9A8-4B09-4A71-9869D64E8E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AF4BF3E7-D5C2-C4C1-343A-73FA7C20D877}"/>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9A239FBB-ECAD-E236-77BA-9E934A0EF93A}"/>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E4B54943-EA24-2AE3-F34D-A97C1067CCC8}"/>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3" name="Picture 2" descr="A screenshot of a graph&#10;&#10;AI-generated content may be incorrect.">
            <a:extLst>
              <a:ext uri="{FF2B5EF4-FFF2-40B4-BE49-F238E27FC236}">
                <a16:creationId xmlns:a16="http://schemas.microsoft.com/office/drawing/2014/main" id="{2125C464-DBD0-D470-8C88-1FF0507AAD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15899" y="1335908"/>
            <a:ext cx="6034009" cy="5159077"/>
          </a:xfrm>
          <a:prstGeom prst="rect">
            <a:avLst/>
          </a:prstGeom>
        </p:spPr>
      </p:pic>
      <p:sp>
        <p:nvSpPr>
          <p:cNvPr id="4" name="TextBox 3">
            <a:extLst>
              <a:ext uri="{FF2B5EF4-FFF2-40B4-BE49-F238E27FC236}">
                <a16:creationId xmlns:a16="http://schemas.microsoft.com/office/drawing/2014/main" id="{B0F5061D-9ED3-ED1E-FF31-4EB6B71ACAF3}"/>
              </a:ext>
            </a:extLst>
          </p:cNvPr>
          <p:cNvSpPr txBox="1"/>
          <p:nvPr/>
        </p:nvSpPr>
        <p:spPr>
          <a:xfrm>
            <a:off x="94756" y="2639927"/>
            <a:ext cx="4630686"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Hypoxic DO Threshold: 5 mg/L</a:t>
            </a:r>
          </a:p>
          <a:p>
            <a:pPr marL="285750" indent="-285750">
              <a:buFont typeface="Arial" panose="020B0604020202020204" pitchFamily="34" charset="0"/>
              <a:buChar char="•"/>
            </a:pPr>
            <a:r>
              <a:rPr lang="en-US" sz="2000" dirty="0"/>
              <a:t>Minimum Algae Concentration: 5 µg/L</a:t>
            </a:r>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1002238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3FAA2-437D-4CFD-E7A1-051FFF9D3765}"/>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6A25D09C-1A4F-2F97-022A-A0367413B912}"/>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D13E7728-D0D5-8305-24F5-E15C8E48E8E9}"/>
              </a:ext>
            </a:extLst>
          </p:cNvPr>
          <p:cNvSpPr txBox="1">
            <a:spLocks/>
          </p:cNvSpPr>
          <p:nvPr/>
        </p:nvSpPr>
        <p:spPr>
          <a:xfrm>
            <a:off x="94755" y="1403465"/>
            <a:ext cx="4466331"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Results: Nitrogen Fixation</a:t>
            </a:r>
          </a:p>
        </p:txBody>
      </p:sp>
      <p:sp>
        <p:nvSpPr>
          <p:cNvPr id="5" name="Rectangle 4">
            <a:extLst>
              <a:ext uri="{FF2B5EF4-FFF2-40B4-BE49-F238E27FC236}">
                <a16:creationId xmlns:a16="http://schemas.microsoft.com/office/drawing/2014/main" id="{EFC5E62A-C75B-DBA5-691F-BDC3FE0E2FE0}"/>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C4ACB39-43B6-9C19-96B7-F0D176E94F1C}"/>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E3B99F3E-052F-E7D4-3609-32CF3625D1F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C0431909-75A7-53C0-F945-7850D4EFD4B5}"/>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838B269B-B34C-09F8-5F45-C8DE2A72744C}"/>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34860DDB-79D8-7F88-63D8-6C2CAA565018}"/>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3" name="Picture 2" descr="A graph of a graph showing the value of a gas price&#10;&#10;AI-generated content may be incorrect.">
            <a:extLst>
              <a:ext uri="{FF2B5EF4-FFF2-40B4-BE49-F238E27FC236}">
                <a16:creationId xmlns:a16="http://schemas.microsoft.com/office/drawing/2014/main" id="{57190875-ADC1-90AB-54A8-F4182B3A15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61086" y="3957609"/>
            <a:ext cx="7170128" cy="2509545"/>
          </a:xfrm>
          <a:prstGeom prst="rect">
            <a:avLst/>
          </a:prstGeom>
        </p:spPr>
      </p:pic>
      <p:pic>
        <p:nvPicPr>
          <p:cNvPr id="6" name="Picture 5" descr="A graph showing the value of a number of liquid&#10;&#10;AI-generated content may be incorrect.">
            <a:extLst>
              <a:ext uri="{FF2B5EF4-FFF2-40B4-BE49-F238E27FC236}">
                <a16:creationId xmlns:a16="http://schemas.microsoft.com/office/drawing/2014/main" id="{9557269B-393A-1C29-AD9A-007FB30695C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61086" y="1371191"/>
            <a:ext cx="7170128" cy="2509545"/>
          </a:xfrm>
          <a:prstGeom prst="rect">
            <a:avLst/>
          </a:prstGeom>
        </p:spPr>
      </p:pic>
      <p:sp>
        <p:nvSpPr>
          <p:cNvPr id="7" name="TextBox 6">
            <a:extLst>
              <a:ext uri="{FF2B5EF4-FFF2-40B4-BE49-F238E27FC236}">
                <a16:creationId xmlns:a16="http://schemas.microsoft.com/office/drawing/2014/main" id="{1961115F-44DF-AB62-9387-366E95C6B7A4}"/>
              </a:ext>
            </a:extLst>
          </p:cNvPr>
          <p:cNvSpPr txBox="1"/>
          <p:nvPr/>
        </p:nvSpPr>
        <p:spPr>
          <a:xfrm>
            <a:off x="94756" y="1876132"/>
            <a:ext cx="4630686"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Critical Total Inorganic Nitrogen (TIN) Threshold: 1.0 mg/L</a:t>
            </a:r>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1868209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A91310-C1BD-6884-ECEF-CFF6C781B8B3}"/>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F37991E5-39EB-5BB5-0F8D-95C1A94BB9A4}"/>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CAC11557-3AB2-8FB1-CFC8-B1BC9739FCBF}"/>
              </a:ext>
            </a:extLst>
          </p:cNvPr>
          <p:cNvSpPr txBox="1">
            <a:spLocks/>
          </p:cNvSpPr>
          <p:nvPr/>
        </p:nvSpPr>
        <p:spPr>
          <a:xfrm>
            <a:off x="94755" y="1403465"/>
            <a:ext cx="7206157"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Results: Algal Harvesting</a:t>
            </a:r>
          </a:p>
        </p:txBody>
      </p:sp>
      <p:sp>
        <p:nvSpPr>
          <p:cNvPr id="5" name="Rectangle 4">
            <a:extLst>
              <a:ext uri="{FF2B5EF4-FFF2-40B4-BE49-F238E27FC236}">
                <a16:creationId xmlns:a16="http://schemas.microsoft.com/office/drawing/2014/main" id="{4331415E-B2FA-F592-2BEC-6576BEF4D9B2}"/>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219B9A3-C63C-CBB4-58EC-70322FBC0FA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B351F5B4-9751-3CBE-1B60-E83FBE6E6D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C7CEB6C1-B367-5AB8-BF22-8235148B5910}"/>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547BC9A7-302D-ED5D-8C15-42721C39C3C7}"/>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2754DBA5-F82C-9572-097D-9D808A06C190}"/>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3" name="Picture 2" descr="A screenshot of a graph&#10;&#10;AI-generated content may be incorrect.">
            <a:extLst>
              <a:ext uri="{FF2B5EF4-FFF2-40B4-BE49-F238E27FC236}">
                <a16:creationId xmlns:a16="http://schemas.microsoft.com/office/drawing/2014/main" id="{2E0BA619-9886-8414-B6C8-539C8EBAF2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00342" y="1987287"/>
            <a:ext cx="5994022" cy="4261750"/>
          </a:xfrm>
          <a:prstGeom prst="rect">
            <a:avLst/>
          </a:prstGeom>
        </p:spPr>
      </p:pic>
      <p:pic>
        <p:nvPicPr>
          <p:cNvPr id="10" name="Picture 9" descr="A graph of a graph of a patient&#10;&#10;AI-generated content may be incorrect.">
            <a:extLst>
              <a:ext uri="{FF2B5EF4-FFF2-40B4-BE49-F238E27FC236}">
                <a16:creationId xmlns:a16="http://schemas.microsoft.com/office/drawing/2014/main" id="{E15CACEC-AE8D-D4A2-739C-A7A4B9F70B4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756" y="1987288"/>
            <a:ext cx="5994022" cy="4261750"/>
          </a:xfrm>
          <a:prstGeom prst="rect">
            <a:avLst/>
          </a:prstGeom>
        </p:spPr>
      </p:pic>
    </p:spTree>
    <p:extLst>
      <p:ext uri="{BB962C8B-B14F-4D97-AF65-F5344CB8AC3E}">
        <p14:creationId xmlns:p14="http://schemas.microsoft.com/office/powerpoint/2010/main" val="3678153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E9C7D-6D9D-2D72-692A-9A27AE33837B}"/>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6F4ACA74-61D6-5100-D7B8-3572CA0F7AA8}"/>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9EC33250-4C0E-FD0D-3370-BBC39201EE4B}"/>
              </a:ext>
            </a:extLst>
          </p:cNvPr>
          <p:cNvSpPr txBox="1">
            <a:spLocks/>
          </p:cNvSpPr>
          <p:nvPr/>
        </p:nvSpPr>
        <p:spPr>
          <a:xfrm>
            <a:off x="94755" y="1403465"/>
            <a:ext cx="3885575" cy="812530"/>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Results: Algal Harvesting (Detailed View)</a:t>
            </a:r>
          </a:p>
        </p:txBody>
      </p:sp>
      <p:sp>
        <p:nvSpPr>
          <p:cNvPr id="5" name="Rectangle 4">
            <a:extLst>
              <a:ext uri="{FF2B5EF4-FFF2-40B4-BE49-F238E27FC236}">
                <a16:creationId xmlns:a16="http://schemas.microsoft.com/office/drawing/2014/main" id="{84D1D84E-4052-94F5-AF45-883423E5C0CC}"/>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473806E-549D-C06A-59E2-6F9F2F27FF3D}"/>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4F627B31-E113-0704-A9AE-368D90DD54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41533B8-89AB-3C49-0FA7-E67F45AB0677}"/>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28B2DA12-AB87-2478-A4DD-30C262DE854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9588E7D3-09FA-4D0B-253E-80A504F7597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4" name="Picture 3" descr="A graph of a graph of a graph&#10;&#10;AI-generated content may be incorrect.">
            <a:extLst>
              <a:ext uri="{FF2B5EF4-FFF2-40B4-BE49-F238E27FC236}">
                <a16:creationId xmlns:a16="http://schemas.microsoft.com/office/drawing/2014/main" id="{E70D0734-AEA3-7C41-A2F2-11F0A2281F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25442" y="1346253"/>
            <a:ext cx="6292546" cy="2508217"/>
          </a:xfrm>
          <a:prstGeom prst="rect">
            <a:avLst/>
          </a:prstGeom>
        </p:spPr>
      </p:pic>
      <p:pic>
        <p:nvPicPr>
          <p:cNvPr id="7" name="Picture 6" descr="A graph of a graph of a graph&#10;&#10;AI-generated content may be incorrect.">
            <a:extLst>
              <a:ext uri="{FF2B5EF4-FFF2-40B4-BE49-F238E27FC236}">
                <a16:creationId xmlns:a16="http://schemas.microsoft.com/office/drawing/2014/main" id="{10B6FDAA-CA85-7579-8B76-914067B132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25442" y="3914534"/>
            <a:ext cx="6292546" cy="2508217"/>
          </a:xfrm>
          <a:prstGeom prst="rect">
            <a:avLst/>
          </a:prstGeom>
        </p:spPr>
      </p:pic>
    </p:spTree>
    <p:extLst>
      <p:ext uri="{BB962C8B-B14F-4D97-AF65-F5344CB8AC3E}">
        <p14:creationId xmlns:p14="http://schemas.microsoft.com/office/powerpoint/2010/main" val="618511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6F61-CCAD-16EE-09C1-3A18834AB4DB}"/>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F88F9708-D1CB-72F8-C507-605350110F2A}"/>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3F5AD4CD-08A1-6C8B-CEF1-D542FB00D458}"/>
              </a:ext>
            </a:extLst>
          </p:cNvPr>
          <p:cNvSpPr txBox="1">
            <a:spLocks/>
          </p:cNvSpPr>
          <p:nvPr/>
        </p:nvSpPr>
        <p:spPr>
          <a:xfrm>
            <a:off x="94755" y="1332025"/>
            <a:ext cx="11892458" cy="4524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600" b="1" dirty="0"/>
              <a:t>Simulating Operational Strategies for HAB Management</a:t>
            </a:r>
          </a:p>
        </p:txBody>
      </p:sp>
      <p:sp>
        <p:nvSpPr>
          <p:cNvPr id="21" name="TextBox 20">
            <a:extLst>
              <a:ext uri="{FF2B5EF4-FFF2-40B4-BE49-F238E27FC236}">
                <a16:creationId xmlns:a16="http://schemas.microsoft.com/office/drawing/2014/main" id="{D3631CA1-1889-10E3-2A2D-C7D88C1445F7}"/>
              </a:ext>
            </a:extLst>
          </p:cNvPr>
          <p:cNvSpPr txBox="1"/>
          <p:nvPr/>
        </p:nvSpPr>
        <p:spPr>
          <a:xfrm>
            <a:off x="166195" y="5893316"/>
            <a:ext cx="11892458" cy="584775"/>
          </a:xfrm>
          <a:prstGeom prst="rect">
            <a:avLst/>
          </a:prstGeom>
          <a:noFill/>
        </p:spPr>
        <p:txBody>
          <a:bodyPr wrap="square" rtlCol="0">
            <a:spAutoFit/>
          </a:bodyPr>
          <a:lstStyle/>
          <a:p>
            <a:r>
              <a:rPr lang="en-US" sz="1600" dirty="0"/>
              <a:t>Scenario-based evaluation of individual of various control strategies with CE-QUAL-W2 will improve identification of site-specific bloom drivers and development of HAB management plans.</a:t>
            </a:r>
          </a:p>
        </p:txBody>
      </p:sp>
      <p:sp>
        <p:nvSpPr>
          <p:cNvPr id="5" name="Rectangle 4">
            <a:extLst>
              <a:ext uri="{FF2B5EF4-FFF2-40B4-BE49-F238E27FC236}">
                <a16:creationId xmlns:a16="http://schemas.microsoft.com/office/drawing/2014/main" id="{6C670735-EE11-9913-0C7C-C6AD8544AC8A}"/>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BED1C01-38BA-43A5-0142-B40A4989C522}"/>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8EE80B48-EDC1-A6AF-EBAF-449736BAAA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16946EFE-D19A-99EB-3408-6ED7595AAB34}"/>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6CBC7956-B380-4BC3-8880-7A9E78AF94E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7B7F86C8-9046-1879-1E16-AF48EE8E1B94}"/>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sp>
        <p:nvSpPr>
          <p:cNvPr id="2" name="Rounded Rectangle 1">
            <a:extLst>
              <a:ext uri="{FF2B5EF4-FFF2-40B4-BE49-F238E27FC236}">
                <a16:creationId xmlns:a16="http://schemas.microsoft.com/office/drawing/2014/main" id="{07F138C8-1184-F5CE-DCAA-E6F01E4473B3}"/>
              </a:ext>
            </a:extLst>
          </p:cNvPr>
          <p:cNvSpPr/>
          <p:nvPr/>
        </p:nvSpPr>
        <p:spPr>
          <a:xfrm>
            <a:off x="348616" y="1853182"/>
            <a:ext cx="3749039" cy="1947671"/>
          </a:xfrm>
          <a:prstGeom prst="roundRect">
            <a:avLst/>
          </a:prstGeom>
          <a:solidFill>
            <a:srgbClr val="73FEFF"/>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3" name="TextBox 2">
            <a:extLst>
              <a:ext uri="{FF2B5EF4-FFF2-40B4-BE49-F238E27FC236}">
                <a16:creationId xmlns:a16="http://schemas.microsoft.com/office/drawing/2014/main" id="{C218AF09-D7D7-FF2F-06F2-0DC83D954DE9}"/>
              </a:ext>
            </a:extLst>
          </p:cNvPr>
          <p:cNvSpPr txBox="1"/>
          <p:nvPr/>
        </p:nvSpPr>
        <p:spPr>
          <a:xfrm>
            <a:off x="895924" y="1969199"/>
            <a:ext cx="2625847" cy="338554"/>
          </a:xfrm>
          <a:prstGeom prst="rect">
            <a:avLst/>
          </a:prstGeom>
          <a:noFill/>
        </p:spPr>
        <p:txBody>
          <a:bodyPr wrap="none">
            <a:spAutoFit/>
          </a:bodyPr>
          <a:lstStyle/>
          <a:p>
            <a:pPr algn="ctr">
              <a:defRPr sz="1400" b="1">
                <a:solidFill>
                  <a:srgbClr val="003366"/>
                </a:solidFill>
              </a:defRPr>
            </a:pPr>
            <a:r>
              <a:rPr sz="1600" dirty="0"/>
              <a:t>Hypolimnetic Withdrawal</a:t>
            </a:r>
          </a:p>
        </p:txBody>
      </p:sp>
      <p:sp>
        <p:nvSpPr>
          <p:cNvPr id="4" name="TextBox 3">
            <a:extLst>
              <a:ext uri="{FF2B5EF4-FFF2-40B4-BE49-F238E27FC236}">
                <a16:creationId xmlns:a16="http://schemas.microsoft.com/office/drawing/2014/main" id="{B115F1D7-AC25-AEDE-10E6-64D6148B0D82}"/>
              </a:ext>
            </a:extLst>
          </p:cNvPr>
          <p:cNvSpPr txBox="1"/>
          <p:nvPr/>
        </p:nvSpPr>
        <p:spPr>
          <a:xfrm>
            <a:off x="471488" y="2307527"/>
            <a:ext cx="3474719" cy="1128514"/>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sz="1600" dirty="0"/>
              <a:t>Quantify P &amp; N mass exported via deep</a:t>
            </a:r>
            <a:r>
              <a:rPr lang="en-US" sz="1600" dirty="0"/>
              <a:t> (hypolimnetic)</a:t>
            </a:r>
            <a:r>
              <a:rPr sz="1600" dirty="0"/>
              <a:t> releases</a:t>
            </a:r>
          </a:p>
          <a:p>
            <a:pPr marL="171450" indent="-171450">
              <a:spcBef>
                <a:spcPts val="200"/>
              </a:spcBef>
              <a:spcAft>
                <a:spcPts val="200"/>
              </a:spcAft>
              <a:buFont typeface="Arial" panose="020B0604020202020204" pitchFamily="34" charset="0"/>
              <a:buChar char="•"/>
              <a:defRPr sz="1100">
                <a:solidFill>
                  <a:srgbClr val="1E1E1E"/>
                </a:solidFill>
              </a:defRPr>
            </a:pPr>
            <a:r>
              <a:rPr sz="1600" dirty="0"/>
              <a:t>Track thermocline response to withdrawal rates</a:t>
            </a:r>
          </a:p>
        </p:txBody>
      </p:sp>
      <p:sp>
        <p:nvSpPr>
          <p:cNvPr id="7" name="Rounded Rectangle 6">
            <a:extLst>
              <a:ext uri="{FF2B5EF4-FFF2-40B4-BE49-F238E27FC236}">
                <a16:creationId xmlns:a16="http://schemas.microsoft.com/office/drawing/2014/main" id="{DAD974F2-C2AE-9A27-895A-13C6338DFDF7}"/>
              </a:ext>
            </a:extLst>
          </p:cNvPr>
          <p:cNvSpPr/>
          <p:nvPr/>
        </p:nvSpPr>
        <p:spPr>
          <a:xfrm>
            <a:off x="4209096" y="1853182"/>
            <a:ext cx="3749039" cy="1947671"/>
          </a:xfrm>
          <a:prstGeom prst="roundRect">
            <a:avLst/>
          </a:prstGeom>
          <a:solidFill>
            <a:srgbClr val="D5FC79"/>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a:extLst>
              <a:ext uri="{FF2B5EF4-FFF2-40B4-BE49-F238E27FC236}">
                <a16:creationId xmlns:a16="http://schemas.microsoft.com/office/drawing/2014/main" id="{EE2E77DF-9647-CF50-E29F-844D9C0464CE}"/>
              </a:ext>
            </a:extLst>
          </p:cNvPr>
          <p:cNvSpPr txBox="1"/>
          <p:nvPr/>
        </p:nvSpPr>
        <p:spPr>
          <a:xfrm>
            <a:off x="5187900" y="1969199"/>
            <a:ext cx="1848583" cy="338554"/>
          </a:xfrm>
          <a:prstGeom prst="rect">
            <a:avLst/>
          </a:prstGeom>
          <a:noFill/>
        </p:spPr>
        <p:txBody>
          <a:bodyPr wrap="none">
            <a:spAutoFit/>
          </a:bodyPr>
          <a:lstStyle/>
          <a:p>
            <a:pPr algn="ctr">
              <a:defRPr sz="1400" b="1">
                <a:solidFill>
                  <a:srgbClr val="003366"/>
                </a:solidFill>
              </a:defRPr>
            </a:pPr>
            <a:r>
              <a:rPr sz="1600" dirty="0"/>
              <a:t>Surface Flushing</a:t>
            </a:r>
          </a:p>
        </p:txBody>
      </p:sp>
      <p:sp>
        <p:nvSpPr>
          <p:cNvPr id="13" name="TextBox 12">
            <a:extLst>
              <a:ext uri="{FF2B5EF4-FFF2-40B4-BE49-F238E27FC236}">
                <a16:creationId xmlns:a16="http://schemas.microsoft.com/office/drawing/2014/main" id="{82872535-5901-AB6D-0E44-1BED13165845}"/>
              </a:ext>
            </a:extLst>
          </p:cNvPr>
          <p:cNvSpPr txBox="1"/>
          <p:nvPr/>
        </p:nvSpPr>
        <p:spPr>
          <a:xfrm>
            <a:off x="4374832" y="2307527"/>
            <a:ext cx="3474719" cy="1374735"/>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sz="1600" dirty="0"/>
              <a:t>Determine minimum flow to reduce residence time below bloom threshold</a:t>
            </a:r>
          </a:p>
          <a:p>
            <a:pPr marL="171450" indent="-171450">
              <a:spcBef>
                <a:spcPts val="200"/>
              </a:spcBef>
              <a:spcAft>
                <a:spcPts val="200"/>
              </a:spcAft>
              <a:buFont typeface="Arial" panose="020B0604020202020204" pitchFamily="34" charset="0"/>
              <a:buChar char="•"/>
              <a:defRPr sz="1100">
                <a:solidFill>
                  <a:srgbClr val="1E1E1E"/>
                </a:solidFill>
              </a:defRPr>
            </a:pPr>
            <a:r>
              <a:rPr sz="1600" dirty="0"/>
              <a:t>Simulate bloom recovery time after flushing ends</a:t>
            </a:r>
          </a:p>
        </p:txBody>
      </p:sp>
      <p:sp>
        <p:nvSpPr>
          <p:cNvPr id="14" name="Rounded Rectangle 13">
            <a:extLst>
              <a:ext uri="{FF2B5EF4-FFF2-40B4-BE49-F238E27FC236}">
                <a16:creationId xmlns:a16="http://schemas.microsoft.com/office/drawing/2014/main" id="{0DCE8217-EACC-AE53-62C0-9FCD64DCBE81}"/>
              </a:ext>
            </a:extLst>
          </p:cNvPr>
          <p:cNvSpPr/>
          <p:nvPr/>
        </p:nvSpPr>
        <p:spPr>
          <a:xfrm>
            <a:off x="8098152" y="1853182"/>
            <a:ext cx="3749039" cy="1947671"/>
          </a:xfrm>
          <a:prstGeom prst="roundRect">
            <a:avLst/>
          </a:prstGeom>
          <a:solidFill>
            <a:srgbClr val="73FEFF"/>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5" name="TextBox 14">
            <a:extLst>
              <a:ext uri="{FF2B5EF4-FFF2-40B4-BE49-F238E27FC236}">
                <a16:creationId xmlns:a16="http://schemas.microsoft.com/office/drawing/2014/main" id="{76641D20-CB5C-E415-CE21-34C4550D3C05}"/>
              </a:ext>
            </a:extLst>
          </p:cNvPr>
          <p:cNvSpPr txBox="1"/>
          <p:nvPr/>
        </p:nvSpPr>
        <p:spPr>
          <a:xfrm>
            <a:off x="9175680" y="1969199"/>
            <a:ext cx="1622559" cy="338554"/>
          </a:xfrm>
          <a:prstGeom prst="rect">
            <a:avLst/>
          </a:prstGeom>
          <a:noFill/>
        </p:spPr>
        <p:txBody>
          <a:bodyPr wrap="none">
            <a:spAutoFit/>
          </a:bodyPr>
          <a:lstStyle/>
          <a:p>
            <a:pPr algn="ctr">
              <a:defRPr sz="1400" b="1">
                <a:solidFill>
                  <a:srgbClr val="003366"/>
                </a:solidFill>
              </a:defRPr>
            </a:pPr>
            <a:r>
              <a:rPr sz="1600" dirty="0"/>
              <a:t>Pulsed Inflows</a:t>
            </a:r>
          </a:p>
        </p:txBody>
      </p:sp>
      <p:sp>
        <p:nvSpPr>
          <p:cNvPr id="17" name="TextBox 16">
            <a:extLst>
              <a:ext uri="{FF2B5EF4-FFF2-40B4-BE49-F238E27FC236}">
                <a16:creationId xmlns:a16="http://schemas.microsoft.com/office/drawing/2014/main" id="{8377EB81-5E86-53DA-211C-70E3322881B5}"/>
              </a:ext>
            </a:extLst>
          </p:cNvPr>
          <p:cNvSpPr txBox="1"/>
          <p:nvPr/>
        </p:nvSpPr>
        <p:spPr>
          <a:xfrm>
            <a:off x="8249600" y="2307527"/>
            <a:ext cx="3474719" cy="1128514"/>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lang="en-US" sz="1600" dirty="0"/>
              <a:t>Model plunge depth based on inflow temperature</a:t>
            </a:r>
          </a:p>
          <a:p>
            <a:pPr marL="171450" indent="-171450">
              <a:spcBef>
                <a:spcPts val="200"/>
              </a:spcBef>
              <a:spcAft>
                <a:spcPts val="200"/>
              </a:spcAft>
              <a:buFont typeface="Arial" panose="020B0604020202020204" pitchFamily="34" charset="0"/>
              <a:buChar char="•"/>
              <a:defRPr sz="1100">
                <a:solidFill>
                  <a:srgbClr val="1E1E1E"/>
                </a:solidFill>
              </a:defRPr>
            </a:pPr>
            <a:r>
              <a:rPr lang="en-US" sz="1600" dirty="0"/>
              <a:t>Evaluate stratification disruption vs. pulse magnitude</a:t>
            </a:r>
          </a:p>
        </p:txBody>
      </p:sp>
      <p:sp>
        <p:nvSpPr>
          <p:cNvPr id="19" name="Rounded Rectangle 18">
            <a:extLst>
              <a:ext uri="{FF2B5EF4-FFF2-40B4-BE49-F238E27FC236}">
                <a16:creationId xmlns:a16="http://schemas.microsoft.com/office/drawing/2014/main" id="{041B6C90-63EE-B4B8-FD64-C529B3A1187D}"/>
              </a:ext>
            </a:extLst>
          </p:cNvPr>
          <p:cNvSpPr/>
          <p:nvPr/>
        </p:nvSpPr>
        <p:spPr>
          <a:xfrm>
            <a:off x="348616" y="3927733"/>
            <a:ext cx="3749039" cy="1947670"/>
          </a:xfrm>
          <a:prstGeom prst="roundRect">
            <a:avLst/>
          </a:prstGeom>
          <a:solidFill>
            <a:srgbClr val="D5FC79"/>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0" name="TextBox 19">
            <a:extLst>
              <a:ext uri="{FF2B5EF4-FFF2-40B4-BE49-F238E27FC236}">
                <a16:creationId xmlns:a16="http://schemas.microsoft.com/office/drawing/2014/main" id="{CF4433E3-6721-BB6B-31AB-C0E432E4BE17}"/>
              </a:ext>
            </a:extLst>
          </p:cNvPr>
          <p:cNvSpPr txBox="1"/>
          <p:nvPr/>
        </p:nvSpPr>
        <p:spPr>
          <a:xfrm>
            <a:off x="1350279" y="4072324"/>
            <a:ext cx="1717137" cy="338554"/>
          </a:xfrm>
          <a:prstGeom prst="rect">
            <a:avLst/>
          </a:prstGeom>
          <a:noFill/>
        </p:spPr>
        <p:txBody>
          <a:bodyPr wrap="none">
            <a:spAutoFit/>
          </a:bodyPr>
          <a:lstStyle/>
          <a:p>
            <a:pPr algn="ctr">
              <a:defRPr sz="1400" b="1">
                <a:solidFill>
                  <a:srgbClr val="003366"/>
                </a:solidFill>
              </a:defRPr>
            </a:pPr>
            <a:r>
              <a:rPr sz="1600" dirty="0"/>
              <a:t>Artificial Mixing</a:t>
            </a:r>
          </a:p>
        </p:txBody>
      </p:sp>
      <p:sp>
        <p:nvSpPr>
          <p:cNvPr id="23" name="TextBox 22">
            <a:extLst>
              <a:ext uri="{FF2B5EF4-FFF2-40B4-BE49-F238E27FC236}">
                <a16:creationId xmlns:a16="http://schemas.microsoft.com/office/drawing/2014/main" id="{B3C8E2B2-413A-79FF-68CD-20C3B2068F02}"/>
              </a:ext>
            </a:extLst>
          </p:cNvPr>
          <p:cNvSpPr txBox="1"/>
          <p:nvPr/>
        </p:nvSpPr>
        <p:spPr>
          <a:xfrm>
            <a:off x="471488" y="4410652"/>
            <a:ext cx="3474719" cy="1128514"/>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sz="1600" dirty="0"/>
              <a:t>Test mixing intensity (K</a:t>
            </a:r>
            <a:r>
              <a:rPr sz="1600" baseline="-25000" dirty="0"/>
              <a:t>z</a:t>
            </a:r>
            <a:r>
              <a:rPr sz="1600" dirty="0"/>
              <a:t>) to achieve mixing</a:t>
            </a:r>
          </a:p>
          <a:p>
            <a:pPr marL="171450" indent="-171450">
              <a:spcBef>
                <a:spcPts val="200"/>
              </a:spcBef>
              <a:spcAft>
                <a:spcPts val="200"/>
              </a:spcAft>
              <a:buFont typeface="Arial" panose="020B0604020202020204" pitchFamily="34" charset="0"/>
              <a:buChar char="•"/>
              <a:defRPr sz="1100">
                <a:solidFill>
                  <a:srgbClr val="1E1E1E"/>
                </a:solidFill>
              </a:defRPr>
            </a:pPr>
            <a:r>
              <a:rPr sz="1600" dirty="0"/>
              <a:t>Compare algal biomass under continuous vs. intermittent mixing</a:t>
            </a:r>
          </a:p>
        </p:txBody>
      </p:sp>
      <p:sp>
        <p:nvSpPr>
          <p:cNvPr id="24" name="Rounded Rectangle 23">
            <a:extLst>
              <a:ext uri="{FF2B5EF4-FFF2-40B4-BE49-F238E27FC236}">
                <a16:creationId xmlns:a16="http://schemas.microsoft.com/office/drawing/2014/main" id="{6D66B56F-D775-330A-31FA-265DCF5D3BAC}"/>
              </a:ext>
            </a:extLst>
          </p:cNvPr>
          <p:cNvSpPr/>
          <p:nvPr/>
        </p:nvSpPr>
        <p:spPr>
          <a:xfrm>
            <a:off x="4209096" y="3927733"/>
            <a:ext cx="3749039" cy="1947670"/>
          </a:xfrm>
          <a:prstGeom prst="roundRect">
            <a:avLst/>
          </a:prstGeom>
          <a:solidFill>
            <a:srgbClr val="73FEFF"/>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5" name="TextBox 24">
            <a:extLst>
              <a:ext uri="{FF2B5EF4-FFF2-40B4-BE49-F238E27FC236}">
                <a16:creationId xmlns:a16="http://schemas.microsoft.com/office/drawing/2014/main" id="{511E99CF-8A86-378B-F5E5-44313CA706D7}"/>
              </a:ext>
            </a:extLst>
          </p:cNvPr>
          <p:cNvSpPr txBox="1"/>
          <p:nvPr/>
        </p:nvSpPr>
        <p:spPr>
          <a:xfrm>
            <a:off x="4920145" y="4072324"/>
            <a:ext cx="2355517" cy="338554"/>
          </a:xfrm>
          <a:prstGeom prst="rect">
            <a:avLst/>
          </a:prstGeom>
          <a:noFill/>
        </p:spPr>
        <p:txBody>
          <a:bodyPr wrap="none">
            <a:spAutoFit/>
          </a:bodyPr>
          <a:lstStyle/>
          <a:p>
            <a:pPr algn="ctr">
              <a:defRPr sz="1400" b="1">
                <a:solidFill>
                  <a:srgbClr val="003366"/>
                </a:solidFill>
              </a:defRPr>
            </a:pPr>
            <a:r>
              <a:rPr sz="1600" dirty="0"/>
              <a:t>Hypolimnetic Aeration</a:t>
            </a:r>
          </a:p>
        </p:txBody>
      </p:sp>
      <p:sp>
        <p:nvSpPr>
          <p:cNvPr id="26" name="TextBox 25">
            <a:extLst>
              <a:ext uri="{FF2B5EF4-FFF2-40B4-BE49-F238E27FC236}">
                <a16:creationId xmlns:a16="http://schemas.microsoft.com/office/drawing/2014/main" id="{645E2FDF-64C9-AABE-43CC-FAA52F030CC7}"/>
              </a:ext>
            </a:extLst>
          </p:cNvPr>
          <p:cNvSpPr txBox="1"/>
          <p:nvPr/>
        </p:nvSpPr>
        <p:spPr>
          <a:xfrm>
            <a:off x="4360544" y="4410652"/>
            <a:ext cx="3474719" cy="1128514"/>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sz="1600" dirty="0"/>
              <a:t>Simulate O₂-dependent sediment P release reduction</a:t>
            </a:r>
          </a:p>
          <a:p>
            <a:pPr marL="171450" indent="-171450">
              <a:spcBef>
                <a:spcPts val="200"/>
              </a:spcBef>
              <a:spcAft>
                <a:spcPts val="200"/>
              </a:spcAft>
              <a:buFont typeface="Arial" panose="020B0604020202020204" pitchFamily="34" charset="0"/>
              <a:buChar char="•"/>
              <a:defRPr sz="1100">
                <a:solidFill>
                  <a:srgbClr val="1E1E1E"/>
                </a:solidFill>
              </a:defRPr>
            </a:pPr>
            <a:r>
              <a:rPr sz="1600" dirty="0"/>
              <a:t>Multi-year runs to assess cumulative internal load decrease</a:t>
            </a:r>
          </a:p>
        </p:txBody>
      </p:sp>
      <p:sp>
        <p:nvSpPr>
          <p:cNvPr id="27" name="Rounded Rectangle 26">
            <a:extLst>
              <a:ext uri="{FF2B5EF4-FFF2-40B4-BE49-F238E27FC236}">
                <a16:creationId xmlns:a16="http://schemas.microsoft.com/office/drawing/2014/main" id="{2B6305D5-268D-C5D9-FE2C-65B5E2E31DB5}"/>
              </a:ext>
            </a:extLst>
          </p:cNvPr>
          <p:cNvSpPr/>
          <p:nvPr/>
        </p:nvSpPr>
        <p:spPr>
          <a:xfrm>
            <a:off x="8098152" y="3927733"/>
            <a:ext cx="3749039" cy="1947670"/>
          </a:xfrm>
          <a:prstGeom prst="roundRect">
            <a:avLst/>
          </a:prstGeom>
          <a:solidFill>
            <a:srgbClr val="D5FC79"/>
          </a:solidFill>
          <a:ln w="19050">
            <a:solidFill>
              <a:srgbClr val="0033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8" name="TextBox 27">
            <a:extLst>
              <a:ext uri="{FF2B5EF4-FFF2-40B4-BE49-F238E27FC236}">
                <a16:creationId xmlns:a16="http://schemas.microsoft.com/office/drawing/2014/main" id="{A8750E1B-4498-0AFA-F5BD-02AF1D29F417}"/>
              </a:ext>
            </a:extLst>
          </p:cNvPr>
          <p:cNvSpPr txBox="1"/>
          <p:nvPr/>
        </p:nvSpPr>
        <p:spPr>
          <a:xfrm>
            <a:off x="8221023" y="4072324"/>
            <a:ext cx="3520439" cy="584775"/>
          </a:xfrm>
          <a:prstGeom prst="rect">
            <a:avLst/>
          </a:prstGeom>
          <a:noFill/>
        </p:spPr>
        <p:txBody>
          <a:bodyPr wrap="square">
            <a:spAutoFit/>
          </a:bodyPr>
          <a:lstStyle/>
          <a:p>
            <a:pPr algn="ctr">
              <a:defRPr sz="1400" b="1">
                <a:solidFill>
                  <a:srgbClr val="003366"/>
                </a:solidFill>
              </a:defRPr>
            </a:pPr>
            <a:r>
              <a:rPr sz="1600" dirty="0"/>
              <a:t>Water Level</a:t>
            </a:r>
            <a:r>
              <a:rPr lang="en-US" sz="1600" dirty="0"/>
              <a:t>, Temperature Control</a:t>
            </a:r>
          </a:p>
          <a:p>
            <a:pPr algn="ctr">
              <a:defRPr sz="1400" b="1">
                <a:solidFill>
                  <a:srgbClr val="003366"/>
                </a:solidFill>
              </a:defRPr>
            </a:pPr>
            <a:r>
              <a:rPr lang="en-US" sz="1600" dirty="0"/>
              <a:t>Structures, </a:t>
            </a:r>
            <a:r>
              <a:rPr sz="1600" dirty="0"/>
              <a:t>Harvesting</a:t>
            </a:r>
          </a:p>
        </p:txBody>
      </p:sp>
      <p:sp>
        <p:nvSpPr>
          <p:cNvPr id="29" name="TextBox 28">
            <a:extLst>
              <a:ext uri="{FF2B5EF4-FFF2-40B4-BE49-F238E27FC236}">
                <a16:creationId xmlns:a16="http://schemas.microsoft.com/office/drawing/2014/main" id="{5A7A1453-DD2B-C921-308C-E83873B29CA5}"/>
              </a:ext>
            </a:extLst>
          </p:cNvPr>
          <p:cNvSpPr txBox="1"/>
          <p:nvPr/>
        </p:nvSpPr>
        <p:spPr>
          <a:xfrm>
            <a:off x="8221024" y="4621946"/>
            <a:ext cx="3474719" cy="1128514"/>
          </a:xfrm>
          <a:prstGeom prst="rect">
            <a:avLst/>
          </a:prstGeom>
          <a:noFill/>
        </p:spPr>
        <p:txBody>
          <a:bodyPr wrap="square">
            <a:spAutoFit/>
          </a:bodyPr>
          <a:lstStyle/>
          <a:p>
            <a:pPr marL="171450" indent="-171450">
              <a:spcBef>
                <a:spcPts val="200"/>
              </a:spcBef>
              <a:spcAft>
                <a:spcPts val="200"/>
              </a:spcAft>
              <a:buFont typeface="Arial" panose="020B0604020202020204" pitchFamily="34" charset="0"/>
              <a:buChar char="•"/>
              <a:defRPr sz="1100">
                <a:solidFill>
                  <a:srgbClr val="1E1E1E"/>
                </a:solidFill>
              </a:defRPr>
            </a:pPr>
            <a:r>
              <a:rPr sz="1600" dirty="0"/>
              <a:t>Evaluate residence time changes with pool elevation</a:t>
            </a:r>
          </a:p>
          <a:p>
            <a:pPr marL="171450" indent="-171450">
              <a:spcBef>
                <a:spcPts val="200"/>
              </a:spcBef>
              <a:spcAft>
                <a:spcPts val="200"/>
              </a:spcAft>
              <a:buFont typeface="Arial" panose="020B0604020202020204" pitchFamily="34" charset="0"/>
              <a:buChar char="•"/>
              <a:defRPr sz="1100">
                <a:solidFill>
                  <a:srgbClr val="1E1E1E"/>
                </a:solidFill>
              </a:defRPr>
            </a:pPr>
            <a:r>
              <a:rPr sz="1600" dirty="0"/>
              <a:t>Specify harvesting rates &amp; locations for biomass removal</a:t>
            </a:r>
          </a:p>
        </p:txBody>
      </p:sp>
    </p:spTree>
    <p:extLst>
      <p:ext uri="{BB962C8B-B14F-4D97-AF65-F5344CB8AC3E}">
        <p14:creationId xmlns:p14="http://schemas.microsoft.com/office/powerpoint/2010/main" val="1926749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AEB27-C238-F0CC-B2C9-517034A32631}"/>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0E5B02DA-789E-DE22-709F-4907B14F8C06}"/>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86FD5AC6-A6AF-DB83-7CAF-D9A85E26EE3F}"/>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Challenges</a:t>
            </a:r>
          </a:p>
        </p:txBody>
      </p:sp>
      <p:sp>
        <p:nvSpPr>
          <p:cNvPr id="21" name="TextBox 20">
            <a:extLst>
              <a:ext uri="{FF2B5EF4-FFF2-40B4-BE49-F238E27FC236}">
                <a16:creationId xmlns:a16="http://schemas.microsoft.com/office/drawing/2014/main" id="{7432D27A-8B39-5E6D-6EF4-B14191AE8E69}"/>
              </a:ext>
            </a:extLst>
          </p:cNvPr>
          <p:cNvSpPr txBox="1"/>
          <p:nvPr/>
        </p:nvSpPr>
        <p:spPr>
          <a:xfrm>
            <a:off x="94755" y="1844846"/>
            <a:ext cx="11721008"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Significant loss of team members in FY24 delayed work and expenditures</a:t>
            </a:r>
          </a:p>
          <a:p>
            <a:pPr marL="285750" indent="-285750">
              <a:buFont typeface="Arial" panose="020B0604020202020204" pitchFamily="34" charset="0"/>
              <a:buChar char="•"/>
            </a:pPr>
            <a:r>
              <a:rPr lang="en-US" sz="2000" dirty="0"/>
              <a:t>HABs in the Detroit Lake case study did not provide extremes of high algal and low DO concentrations needed to test key capabilities</a:t>
            </a:r>
          </a:p>
          <a:p>
            <a:pPr marL="285750" indent="-285750">
              <a:buFont typeface="Arial" panose="020B0604020202020204" pitchFamily="34" charset="0"/>
              <a:buChar char="•"/>
            </a:pPr>
            <a:r>
              <a:rPr lang="en-US" sz="2000" dirty="0"/>
              <a:t>Algal harvesting introduces a small mass balance error. Although expected to be small, this needs to be tracked.</a:t>
            </a:r>
          </a:p>
          <a:p>
            <a:pPr marL="285750" indent="-285750">
              <a:buFont typeface="Arial" panose="020B0604020202020204" pitchFamily="34" charset="0"/>
              <a:buChar char="•"/>
            </a:pPr>
            <a:r>
              <a:rPr lang="en-US" sz="2000" dirty="0"/>
              <a:t>Version and outdated compiler issues.</a:t>
            </a:r>
          </a:p>
        </p:txBody>
      </p:sp>
      <p:sp>
        <p:nvSpPr>
          <p:cNvPr id="5" name="Rectangle 4">
            <a:extLst>
              <a:ext uri="{FF2B5EF4-FFF2-40B4-BE49-F238E27FC236}">
                <a16:creationId xmlns:a16="http://schemas.microsoft.com/office/drawing/2014/main" id="{7BB41DAA-9395-FD25-6145-F56D6311A719}"/>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C0BB03F-7F1A-6DFF-7B6C-543E1A9ACBF1}"/>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04AE1A27-346E-873D-AE7D-D34ED4D9C4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49E1C5C4-84A7-7AAC-5188-E47DD6B335C3}"/>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4F2B523B-1CB6-6C0E-25A3-3BB37E64B320}"/>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F4942F97-4E13-79DB-141D-B76A33BED784}"/>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sp>
        <p:nvSpPr>
          <p:cNvPr id="2" name="Content Placeholder 2">
            <a:extLst>
              <a:ext uri="{FF2B5EF4-FFF2-40B4-BE49-F238E27FC236}">
                <a16:creationId xmlns:a16="http://schemas.microsoft.com/office/drawing/2014/main" id="{0725EC4B-B18C-4984-9197-31888A91B330}"/>
              </a:ext>
            </a:extLst>
          </p:cNvPr>
          <p:cNvSpPr txBox="1">
            <a:spLocks/>
          </p:cNvSpPr>
          <p:nvPr/>
        </p:nvSpPr>
        <p:spPr>
          <a:xfrm>
            <a:off x="85107" y="3943439"/>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Solutions</a:t>
            </a:r>
          </a:p>
        </p:txBody>
      </p:sp>
      <p:sp>
        <p:nvSpPr>
          <p:cNvPr id="3" name="TextBox 2">
            <a:extLst>
              <a:ext uri="{FF2B5EF4-FFF2-40B4-BE49-F238E27FC236}">
                <a16:creationId xmlns:a16="http://schemas.microsoft.com/office/drawing/2014/main" id="{0FD08ACD-520B-CA15-27CC-207427F280A8}"/>
              </a:ext>
            </a:extLst>
          </p:cNvPr>
          <p:cNvSpPr txBox="1"/>
          <p:nvPr/>
        </p:nvSpPr>
        <p:spPr>
          <a:xfrm>
            <a:off x="245147" y="4434439"/>
            <a:ext cx="11721008"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Added new team members in FY25.</a:t>
            </a:r>
          </a:p>
          <a:p>
            <a:pPr marL="285750" indent="-285750">
              <a:buFont typeface="Arial" panose="020B0604020202020204" pitchFamily="34" charset="0"/>
              <a:buChar char="•"/>
            </a:pPr>
            <a:r>
              <a:rPr lang="en-US" sz="2000" dirty="0"/>
              <a:t>Merged HAB algorithms with CE-QUAL-W2 V4.5 code</a:t>
            </a:r>
          </a:p>
          <a:p>
            <a:pPr marL="285750" indent="-285750">
              <a:buFont typeface="Arial" panose="020B0604020202020204" pitchFamily="34" charset="0"/>
              <a:buChar char="•"/>
            </a:pPr>
            <a:r>
              <a:rPr lang="en-US" sz="2000" dirty="0"/>
              <a:t>Developed a mass balance tracking feature, leveraging CE-QUAL-W2’s existing capabilities</a:t>
            </a:r>
          </a:p>
          <a:p>
            <a:pPr marL="285750" indent="-285750">
              <a:buFont typeface="Arial" panose="020B0604020202020204" pitchFamily="34" charset="0"/>
              <a:buChar char="•"/>
            </a:pPr>
            <a:r>
              <a:rPr lang="en-US" sz="2000" dirty="0"/>
              <a:t>Updated code to compile with latest compilers and switched to the </a:t>
            </a:r>
            <a:r>
              <a:rPr lang="en-US" sz="2000" dirty="0" err="1"/>
              <a:t>gfortran</a:t>
            </a:r>
            <a:r>
              <a:rPr lang="en-US" sz="2000" dirty="0"/>
              <a:t> compiler. Also developed MacOS and Linux versions and a version for HPC (funded by HH&amp;C SET).</a:t>
            </a:r>
          </a:p>
          <a:p>
            <a:pPr marL="285750" indent="-285750">
              <a:buFont typeface="Arial" panose="020B0604020202020204" pitchFamily="34" charset="0"/>
              <a:buChar char="•"/>
            </a:pPr>
            <a:r>
              <a:rPr lang="en-US" sz="2000" dirty="0"/>
              <a:t>CE-QUAL-W2 will be updated to use the latest Intel Fortran compiler (HH&amp;C SET funds)</a:t>
            </a:r>
          </a:p>
        </p:txBody>
      </p:sp>
    </p:spTree>
    <p:extLst>
      <p:ext uri="{BB962C8B-B14F-4D97-AF65-F5344CB8AC3E}">
        <p14:creationId xmlns:p14="http://schemas.microsoft.com/office/powerpoint/2010/main" val="2603227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0321E43C-7C10-4133-A419-54ED53BDBD02}"/>
              </a:ext>
            </a:extLst>
          </p:cNvPr>
          <p:cNvSpPr txBox="1">
            <a:spLocks/>
          </p:cNvSpPr>
          <p:nvPr/>
        </p:nvSpPr>
        <p:spPr>
          <a:xfrm>
            <a:off x="6398388" y="4230977"/>
            <a:ext cx="5698856" cy="1474763"/>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sz="1700" dirty="0"/>
              <a:t>Literature review, FY23</a:t>
            </a:r>
          </a:p>
          <a:p>
            <a:pPr>
              <a:spcBef>
                <a:spcPts val="400"/>
              </a:spcBef>
            </a:pPr>
            <a:r>
              <a:rPr lang="en-US" sz="1700" dirty="0"/>
              <a:t>Journal Paper: Literature review, FY24</a:t>
            </a:r>
          </a:p>
          <a:p>
            <a:pPr>
              <a:spcBef>
                <a:spcPts val="400"/>
              </a:spcBef>
            </a:pPr>
            <a:r>
              <a:rPr lang="en-US" sz="1700" dirty="0"/>
              <a:t>Technical Report on HAB simulation capability design, FY25</a:t>
            </a:r>
          </a:p>
          <a:p>
            <a:pPr>
              <a:spcBef>
                <a:spcPts val="400"/>
              </a:spcBef>
            </a:pPr>
            <a:r>
              <a:rPr lang="en-US" sz="1700" dirty="0"/>
              <a:t>Completed model and case study, FY25</a:t>
            </a:r>
          </a:p>
          <a:p>
            <a:pPr>
              <a:spcBef>
                <a:spcPts val="400"/>
              </a:spcBef>
            </a:pPr>
            <a:r>
              <a:rPr lang="en-US" sz="1700" dirty="0"/>
              <a:t>Three Technical Reports, FY25-26</a:t>
            </a:r>
            <a:endParaRPr lang="en-US" sz="1900" dirty="0"/>
          </a:p>
        </p:txBody>
      </p:sp>
      <p:sp>
        <p:nvSpPr>
          <p:cNvPr id="15" name="Content Placeholder 2">
            <a:extLst>
              <a:ext uri="{FF2B5EF4-FFF2-40B4-BE49-F238E27FC236}">
                <a16:creationId xmlns:a16="http://schemas.microsoft.com/office/drawing/2014/main" id="{4EAE3DD2-4D95-448F-9F27-13E337336715}"/>
              </a:ext>
            </a:extLst>
          </p:cNvPr>
          <p:cNvSpPr txBox="1">
            <a:spLocks/>
          </p:cNvSpPr>
          <p:nvPr/>
        </p:nvSpPr>
        <p:spPr>
          <a:xfrm>
            <a:off x="6398388" y="2464023"/>
            <a:ext cx="5698856"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Value to USACE Operations</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6426964" y="1317976"/>
            <a:ext cx="5670280"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2000" b="1" dirty="0"/>
              <a:t>Forecasting Project Hurdles</a:t>
            </a:r>
          </a:p>
        </p:txBody>
      </p:sp>
      <p:sp>
        <p:nvSpPr>
          <p:cNvPr id="21" name="TextBox 20"/>
          <p:cNvSpPr txBox="1"/>
          <p:nvPr/>
        </p:nvSpPr>
        <p:spPr>
          <a:xfrm>
            <a:off x="6379058" y="1668684"/>
            <a:ext cx="5718185" cy="784830"/>
          </a:xfrm>
          <a:prstGeom prst="rect">
            <a:avLst/>
          </a:prstGeom>
          <a:noFill/>
        </p:spPr>
        <p:txBody>
          <a:bodyPr wrap="square" rtlCol="0">
            <a:spAutoFit/>
          </a:bodyPr>
          <a:lstStyle/>
          <a:p>
            <a:r>
              <a:rPr lang="en-US" sz="1500" dirty="0"/>
              <a:t>Physical and biological processes have been found to vary considerably by species, reservoir geometry, etc. We focused on one species at one site. </a:t>
            </a:r>
          </a:p>
        </p:txBody>
      </p:sp>
      <p:sp>
        <p:nvSpPr>
          <p:cNvPr id="25" name="TextBox 24">
            <a:extLst>
              <a:ext uri="{FF2B5EF4-FFF2-40B4-BE49-F238E27FC236}">
                <a16:creationId xmlns:a16="http://schemas.microsoft.com/office/drawing/2014/main" id="{B9F94888-EE53-8561-8761-5361C3A8366C}"/>
              </a:ext>
            </a:extLst>
          </p:cNvPr>
          <p:cNvSpPr txBox="1"/>
          <p:nvPr/>
        </p:nvSpPr>
        <p:spPr>
          <a:xfrm>
            <a:off x="6398388" y="2834414"/>
            <a:ext cx="5698856" cy="1015663"/>
          </a:xfrm>
          <a:prstGeom prst="rect">
            <a:avLst/>
          </a:prstGeom>
          <a:noFill/>
        </p:spPr>
        <p:txBody>
          <a:bodyPr wrap="square" rtlCol="0">
            <a:spAutoFit/>
          </a:bodyPr>
          <a:lstStyle/>
          <a:p>
            <a:r>
              <a:rPr lang="en-US" sz="1500" dirty="0"/>
              <a:t>CE-QUAL HAB models will enable USACE to assess environmental conditions that contribute to the growth, transport, and decay of HABs. They will show the spatial response and variability of HABs, evolving over short time scales, informing mitigation planning and response.</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pic>
        <p:nvPicPr>
          <p:cNvPr id="3" name="Picture 2" descr="A brochure with text and images&#10;&#10;Description automatically generated">
            <a:extLst>
              <a:ext uri="{FF2B5EF4-FFF2-40B4-BE49-F238E27FC236}">
                <a16:creationId xmlns:a16="http://schemas.microsoft.com/office/drawing/2014/main" id="{4C2CA091-1B3A-0143-9953-7BA0BD1A5E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03" y="1402391"/>
            <a:ext cx="6320665" cy="3555374"/>
          </a:xfrm>
          <a:prstGeom prst="rect">
            <a:avLst/>
          </a:prstGeom>
        </p:spPr>
      </p:pic>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6"/>
              </a:rPr>
              <a:t>Todd.E.Steissberg@erdc.dren.mil</a:t>
            </a:r>
            <a:r>
              <a:rPr lang="en-US" sz="1500" b="1" dirty="0"/>
              <a:t>, 530-574-5572), Jodi Ryder, Emily Summers, Halie Suk, Isaac Mudge</a:t>
            </a:r>
          </a:p>
        </p:txBody>
      </p:sp>
      <p:sp>
        <p:nvSpPr>
          <p:cNvPr id="2" name="Rectangle 1">
            <a:extLst>
              <a:ext uri="{FF2B5EF4-FFF2-40B4-BE49-F238E27FC236}">
                <a16:creationId xmlns:a16="http://schemas.microsoft.com/office/drawing/2014/main" id="{997C88EE-6C74-78F5-C3ED-F3A381E7474A}"/>
              </a:ext>
            </a:extLst>
          </p:cNvPr>
          <p:cNvSpPr/>
          <p:nvPr/>
        </p:nvSpPr>
        <p:spPr>
          <a:xfrm>
            <a:off x="0" y="5780690"/>
            <a:ext cx="12192000" cy="6859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F1D99456-938C-E873-EF4B-9868C109FB6A}"/>
              </a:ext>
            </a:extLst>
          </p:cNvPr>
          <p:cNvSpPr txBox="1">
            <a:spLocks/>
          </p:cNvSpPr>
          <p:nvPr/>
        </p:nvSpPr>
        <p:spPr>
          <a:xfrm>
            <a:off x="6398388" y="3860586"/>
            <a:ext cx="5698856"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Deliverables by Year</a:t>
            </a:r>
          </a:p>
        </p:txBody>
      </p:sp>
    </p:spTree>
    <p:extLst>
      <p:ext uri="{BB962C8B-B14F-4D97-AF65-F5344CB8AC3E}">
        <p14:creationId xmlns:p14="http://schemas.microsoft.com/office/powerpoint/2010/main" val="3877733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4396747"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Overview</a:t>
            </a:r>
          </a:p>
        </p:txBody>
      </p:sp>
      <p:sp>
        <p:nvSpPr>
          <p:cNvPr id="21" name="TextBox 20"/>
          <p:cNvSpPr txBox="1"/>
          <p:nvPr/>
        </p:nvSpPr>
        <p:spPr>
          <a:xfrm>
            <a:off x="94756" y="1921372"/>
            <a:ext cx="6787176"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t>CE‐QUAL‐W2 is a two‐dimensional (2D), longitudinal/vertical, hydrodynamics and water quality model for reservoirs that enables characterization of vertical and longitudinal changes in reservoirs. </a:t>
            </a:r>
          </a:p>
          <a:p>
            <a:pPr marL="285750" indent="-285750">
              <a:buFont typeface="Arial" panose="020B0604020202020204" pitchFamily="34" charset="0"/>
              <a:buChar char="•"/>
            </a:pPr>
            <a:r>
              <a:rPr lang="en-US" sz="2000" dirty="0"/>
              <a:t>The model assumes reservoirs are well mixed laterally, with no variation from one channel side to the other in a layer (vertical) and segment (longitudinal).</a:t>
            </a:r>
          </a:p>
          <a:p>
            <a:pPr marL="285750" indent="-285750">
              <a:buFont typeface="Arial" panose="020B0604020202020204" pitchFamily="34" charset="0"/>
              <a:buChar char="•"/>
            </a:pPr>
            <a:r>
              <a:rPr lang="en-US" sz="2000" dirty="0"/>
              <a:t>CE-QUAL-W2 has been applied to rivers, lakes, reservoirs, and estuaries.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descr="C:\Users\q0hectes\Desktop\WMIST Webinar Water Quality in HEC-ResSim and CWMS\images\RooseveltDam.jpg">
            <a:extLst>
              <a:ext uri="{FF2B5EF4-FFF2-40B4-BE49-F238E27FC236}">
                <a16:creationId xmlns:a16="http://schemas.microsoft.com/office/drawing/2014/main" id="{BC8B1527-F1EE-CBD6-FDF0-2454311652D6}"/>
              </a:ext>
            </a:extLst>
          </p:cNvPr>
          <p:cNvPicPr>
            <a:picLocks noChangeAspect="1" noChangeArrowheads="1"/>
          </p:cNvPicPr>
          <p:nvPr/>
        </p:nvPicPr>
        <p:blipFill>
          <a:blip r:embed="rId6" cstate="print">
            <a:extLst>
              <a:ext uri="{28A0092B-C50C-407E-A947-70E740481C1C}">
                <a14:useLocalDpi xmlns:a14="http://schemas.microsoft.com/office/drawing/2010/main"/>
              </a:ext>
            </a:extLst>
          </a:blip>
          <a:stretch>
            <a:fillRect/>
          </a:stretch>
        </p:blipFill>
        <p:spPr bwMode="auto">
          <a:xfrm>
            <a:off x="7187087" y="1664360"/>
            <a:ext cx="4754653" cy="4110122"/>
          </a:xfrm>
          <a:prstGeom prst="rect">
            <a:avLst/>
          </a:prstGeom>
          <a:noFill/>
          <a:ln w="12700">
            <a:noFill/>
          </a:ln>
        </p:spPr>
      </p:pic>
    </p:spTree>
    <p:extLst>
      <p:ext uri="{BB962C8B-B14F-4D97-AF65-F5344CB8AC3E}">
        <p14:creationId xmlns:p14="http://schemas.microsoft.com/office/powerpoint/2010/main" val="1933379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Water Quality Capabilities</a:t>
            </a:r>
          </a:p>
        </p:txBody>
      </p:sp>
      <p:sp>
        <p:nvSpPr>
          <p:cNvPr id="21" name="TextBox 20"/>
          <p:cNvSpPr txBox="1"/>
          <p:nvPr/>
        </p:nvSpPr>
        <p:spPr>
          <a:xfrm>
            <a:off x="94755" y="1821356"/>
            <a:ext cx="7371801"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rgbClr val="0096FF"/>
                </a:solidFill>
              </a:rPr>
              <a:t>Longitudinal-vertical hydrodynamics and water quality in stratified and non-stratified systems</a:t>
            </a:r>
          </a:p>
          <a:p>
            <a:pPr marL="285750" indent="-285750">
              <a:buFont typeface="Arial" panose="020B0604020202020204" pitchFamily="34" charset="0"/>
              <a:buChar char="•"/>
            </a:pPr>
            <a:r>
              <a:rPr lang="en-US" sz="2000" dirty="0">
                <a:solidFill>
                  <a:srgbClr val="0096FF"/>
                </a:solidFill>
              </a:rPr>
              <a:t>Multiple algae, epiphyton/periphyton, zooplankton, and macrophytes</a:t>
            </a:r>
          </a:p>
          <a:p>
            <a:pPr marL="285750" indent="-285750">
              <a:buFont typeface="Arial" panose="020B0604020202020204" pitchFamily="34" charset="0"/>
              <a:buChar char="•"/>
            </a:pPr>
            <a:r>
              <a:rPr lang="en-US" sz="2000" dirty="0">
                <a:solidFill>
                  <a:srgbClr val="0096FF"/>
                </a:solidFill>
              </a:rPr>
              <a:t>Nutrients-dissolved oxygen-organic matter interactions</a:t>
            </a:r>
          </a:p>
          <a:p>
            <a:pPr marL="285750" indent="-285750">
              <a:buFont typeface="Arial" panose="020B0604020202020204" pitchFamily="34" charset="0"/>
              <a:buChar char="•"/>
            </a:pPr>
            <a:r>
              <a:rPr lang="en-US" sz="2000" dirty="0">
                <a:solidFill>
                  <a:srgbClr val="0096FF"/>
                </a:solidFill>
              </a:rPr>
              <a:t>Vertical migration algorithms</a:t>
            </a:r>
          </a:p>
          <a:p>
            <a:pPr marL="285750" indent="-285750">
              <a:buFont typeface="Arial" panose="020B0604020202020204" pitchFamily="34" charset="0"/>
              <a:buChar char="•"/>
            </a:pPr>
            <a:r>
              <a:rPr lang="en-US" sz="2000" dirty="0">
                <a:solidFill>
                  <a:srgbClr val="0096FF"/>
                </a:solidFill>
              </a:rPr>
              <a:t>Selective withdrawal from stratified reservoir outlets</a:t>
            </a:r>
          </a:p>
          <a:p>
            <a:pPr marL="742950" lvl="1" indent="-285750">
              <a:buFont typeface="Arial" panose="020B0604020202020204" pitchFamily="34" charset="0"/>
              <a:buChar char="•"/>
            </a:pPr>
            <a:r>
              <a:rPr lang="en-US" sz="2000" dirty="0">
                <a:solidFill>
                  <a:srgbClr val="0096FF"/>
                </a:solidFill>
              </a:rPr>
              <a:t>Can selectively release from epilimnion or hypolimnion</a:t>
            </a:r>
          </a:p>
          <a:p>
            <a:pPr marL="285750" indent="-285750">
              <a:buFont typeface="Arial" panose="020B0604020202020204" pitchFamily="34" charset="0"/>
              <a:buChar char="•"/>
            </a:pPr>
            <a:r>
              <a:rPr lang="en-US" sz="2000" dirty="0">
                <a:solidFill>
                  <a:srgbClr val="0096FF"/>
                </a:solidFill>
              </a:rPr>
              <a:t>Hypolimnetic aeration</a:t>
            </a:r>
          </a:p>
          <a:p>
            <a:pPr marL="285750" indent="-285750">
              <a:buFont typeface="Arial" panose="020B0604020202020204" pitchFamily="34" charset="0"/>
              <a:buChar char="•"/>
            </a:pPr>
            <a:r>
              <a:rPr lang="en-US" sz="2000" dirty="0">
                <a:solidFill>
                  <a:srgbClr val="0096FF"/>
                </a:solidFill>
              </a:rPr>
              <a:t>Hydraulic structure algorithms</a:t>
            </a:r>
          </a:p>
          <a:p>
            <a:pPr marL="285750" indent="-285750">
              <a:buFont typeface="Arial" panose="020B0604020202020204" pitchFamily="34" charset="0"/>
              <a:buChar char="•"/>
            </a:pPr>
            <a:r>
              <a:rPr lang="en-US" sz="2000" dirty="0">
                <a:solidFill>
                  <a:srgbClr val="0096FF"/>
                </a:solidFill>
              </a:rPr>
              <a:t>Fish habitat volume</a:t>
            </a:r>
          </a:p>
          <a:p>
            <a:pPr marL="285750" indent="-285750">
              <a:buFont typeface="Arial" panose="020B0604020202020204" pitchFamily="34" charset="0"/>
              <a:buChar char="•"/>
            </a:pPr>
            <a:r>
              <a:rPr lang="en-US" sz="2000" dirty="0">
                <a:solidFill>
                  <a:srgbClr val="0096FF"/>
                </a:solidFill>
              </a:rPr>
              <a:t>Sediment diagenesis</a:t>
            </a:r>
          </a:p>
          <a:p>
            <a:pPr marL="285750" indent="-285750">
              <a:buFont typeface="Arial" panose="020B0604020202020204" pitchFamily="34" charset="0"/>
              <a:buChar char="•"/>
            </a:pPr>
            <a:r>
              <a:rPr lang="en-US" sz="2000" dirty="0"/>
              <a:t>Carbonaceous Biochemical Oxygen Demand (CBOD)</a:t>
            </a:r>
          </a:p>
          <a:p>
            <a:pPr marL="285750" indent="-285750">
              <a:buFont typeface="Arial" panose="020B0604020202020204" pitchFamily="34" charset="0"/>
              <a:buChar char="•"/>
            </a:pPr>
            <a:r>
              <a:rPr lang="en-US" sz="2000" dirty="0"/>
              <a:t>Generic water quality groups</a:t>
            </a:r>
          </a:p>
          <a:p>
            <a:pPr marL="285750" indent="-285750">
              <a:buFont typeface="Arial" panose="020B0604020202020204" pitchFamily="34" charset="0"/>
              <a:buChar char="•"/>
            </a:pPr>
            <a:r>
              <a:rPr lang="en-US" sz="2000" dirty="0"/>
              <a:t>Dynamic shading algorithm based on topography and vegetation</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7" name="Picture 2">
            <a:extLst>
              <a:ext uri="{FF2B5EF4-FFF2-40B4-BE49-F238E27FC236}">
                <a16:creationId xmlns:a16="http://schemas.microsoft.com/office/drawing/2014/main" id="{40EE82AC-B6A0-6CA4-9235-BA55B89E8C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9124" y="3918859"/>
            <a:ext cx="4382024" cy="2409456"/>
          </a:xfrm>
          <a:prstGeom prst="rect">
            <a:avLst/>
          </a:prstGeom>
          <a:noFill/>
          <a:extLst>
            <a:ext uri="{909E8E84-426E-40DD-AFC4-6F175D3DCCD1}">
              <a14:hiddenFill xmlns:a14="http://schemas.microsoft.com/office/drawing/2010/main">
                <a:solidFill>
                  <a:srgbClr val="FFFFFF"/>
                </a:solidFill>
              </a14:hiddenFill>
            </a:ext>
          </a:extLst>
        </p:spPr>
      </p:pic>
      <p:pic>
        <p:nvPicPr>
          <p:cNvPr id="10" name="Google Shape;306;p9">
            <a:extLst>
              <a:ext uri="{FF2B5EF4-FFF2-40B4-BE49-F238E27FC236}">
                <a16:creationId xmlns:a16="http://schemas.microsoft.com/office/drawing/2014/main" id="{151A14F1-B852-8B66-DFD5-0314B7B9D332}"/>
              </a:ext>
            </a:extLst>
          </p:cNvPr>
          <p:cNvPicPr preferRelativeResize="0"/>
          <p:nvPr/>
        </p:nvPicPr>
        <p:blipFill rotWithShape="1">
          <a:blip r:embed="rId7">
            <a:alphaModFix/>
          </a:blip>
          <a:srcRect/>
          <a:stretch/>
        </p:blipFill>
        <p:spPr>
          <a:xfrm>
            <a:off x="7659124" y="1443003"/>
            <a:ext cx="4358704" cy="2339732"/>
          </a:xfrm>
          <a:prstGeom prst="rect">
            <a:avLst/>
          </a:prstGeom>
          <a:noFill/>
          <a:ln>
            <a:noFill/>
          </a:ln>
        </p:spPr>
      </p:pic>
    </p:spTree>
    <p:extLst>
      <p:ext uri="{BB962C8B-B14F-4D97-AF65-F5344CB8AC3E}">
        <p14:creationId xmlns:p14="http://schemas.microsoft.com/office/powerpoint/2010/main" val="405814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4EAE3DD2-4D95-448F-9F27-13E337336715}"/>
              </a:ext>
            </a:extLst>
          </p:cNvPr>
          <p:cNvSpPr txBox="1">
            <a:spLocks/>
          </p:cNvSpPr>
          <p:nvPr/>
        </p:nvSpPr>
        <p:spPr>
          <a:xfrm>
            <a:off x="94756" y="133202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Challenges and Solutions</a:t>
            </a:r>
          </a:p>
        </p:txBody>
      </p:sp>
      <p:sp>
        <p:nvSpPr>
          <p:cNvPr id="21" name="TextBox 20"/>
          <p:cNvSpPr txBox="1"/>
          <p:nvPr/>
        </p:nvSpPr>
        <p:spPr>
          <a:xfrm>
            <a:off x="94754" y="1821357"/>
            <a:ext cx="8449171"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Predicting HABs is very challenging. Reservoirs have characteristics that can vary significantly:</a:t>
            </a:r>
          </a:p>
          <a:p>
            <a:pPr marL="742950" lvl="1" indent="-285750">
              <a:buFont typeface="Arial" panose="020B0604020202020204" pitchFamily="34" charset="0"/>
              <a:buChar char="•"/>
            </a:pPr>
            <a:r>
              <a:rPr lang="en-US" sz="2000" dirty="0"/>
              <a:t>Algal species</a:t>
            </a:r>
          </a:p>
          <a:p>
            <a:pPr marL="742950" lvl="1" indent="-285750">
              <a:buFont typeface="Arial" panose="020B0604020202020204" pitchFamily="34" charset="0"/>
              <a:buChar char="•"/>
            </a:pPr>
            <a:r>
              <a:rPr lang="en-US" sz="2000" dirty="0"/>
              <a:t>Diurnal vertical migration of some species of cyanobacteria</a:t>
            </a:r>
          </a:p>
          <a:p>
            <a:pPr marL="742950" lvl="1" indent="-285750">
              <a:buFont typeface="Arial" panose="020B0604020202020204" pitchFamily="34" charset="0"/>
              <a:buChar char="•"/>
            </a:pPr>
            <a:r>
              <a:rPr lang="en-US" sz="2000" dirty="0"/>
              <a:t>Mixing dynamics (temperature and wind forcing)</a:t>
            </a:r>
          </a:p>
          <a:p>
            <a:pPr marL="742950" lvl="1" indent="-285750">
              <a:buFont typeface="Arial" panose="020B0604020202020204" pitchFamily="34" charset="0"/>
              <a:buChar char="•"/>
            </a:pPr>
            <a:r>
              <a:rPr lang="en-US" sz="2000" dirty="0"/>
              <a:t>Geometry</a:t>
            </a:r>
          </a:p>
          <a:p>
            <a:pPr marL="742950" lvl="1" indent="-285750">
              <a:buFont typeface="Arial" panose="020B0604020202020204" pitchFamily="34" charset="0"/>
              <a:buChar char="•"/>
            </a:pPr>
            <a:r>
              <a:rPr lang="en-US" sz="2000" dirty="0"/>
              <a:t>Volume, surface area, depth, and fetch</a:t>
            </a:r>
          </a:p>
          <a:p>
            <a:pPr marL="742950" lvl="1" indent="-285750">
              <a:buFont typeface="Arial" panose="020B0604020202020204" pitchFamily="34" charset="0"/>
              <a:buChar char="•"/>
            </a:pPr>
            <a:r>
              <a:rPr lang="en-US" sz="2000" dirty="0"/>
              <a:t>Morphometry (length, width, shape, shoreline)</a:t>
            </a:r>
          </a:p>
          <a:p>
            <a:pPr marL="742950" lvl="1" indent="-285750">
              <a:buFont typeface="Arial" panose="020B0604020202020204" pitchFamily="34" charset="0"/>
              <a:buChar char="•"/>
            </a:pPr>
            <a:r>
              <a:rPr lang="en-US" sz="2000" dirty="0"/>
              <a:t>Harmful algal blooms can exhibit rapid changes and non-linear dynamics that are difficult to capture in model simulations.</a:t>
            </a:r>
          </a:p>
          <a:p>
            <a:pPr marL="285750" indent="-285750">
              <a:buFont typeface="Arial" panose="020B0604020202020204" pitchFamily="34" charset="0"/>
              <a:buChar char="•"/>
            </a:pPr>
            <a:r>
              <a:rPr lang="en-US" sz="2000" dirty="0"/>
              <a:t>To address these issues:</a:t>
            </a:r>
          </a:p>
          <a:p>
            <a:pPr marL="742950" lvl="1" indent="-285750">
              <a:buFont typeface="Arial" panose="020B0604020202020204" pitchFamily="34" charset="0"/>
              <a:buChar char="•"/>
            </a:pPr>
            <a:r>
              <a:rPr lang="en-US" sz="2000" dirty="0"/>
              <a:t>Extensive literature review</a:t>
            </a:r>
          </a:p>
          <a:p>
            <a:pPr marL="742950" lvl="1" indent="-285750">
              <a:buFont typeface="Arial" panose="020B0604020202020204" pitchFamily="34" charset="0"/>
              <a:buChar char="•"/>
            </a:pPr>
            <a:r>
              <a:rPr lang="en-US" sz="2000" dirty="0"/>
              <a:t>Feedback gathered from HAB experts</a:t>
            </a:r>
          </a:p>
        </p:txBody>
      </p:sp>
      <p:sp>
        <p:nvSpPr>
          <p:cNvPr id="5" name="Rectangle 4">
            <a:extLst>
              <a:ext uri="{FF2B5EF4-FFF2-40B4-BE49-F238E27FC236}">
                <a16:creationId xmlns:a16="http://schemas.microsoft.com/office/drawing/2014/main" id="{D2DB109C-E7DA-1D4B-1793-B953191ECB9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2C8CDE0-98F3-2C51-B974-E9CDE0EDDFC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51758B53-7F93-2C9E-4452-9E4341147E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F440070-A886-D3FF-7277-80DA26BBC35D}"/>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0032689F-D515-4D66-0878-7A7FF52DEAE9}"/>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DCB73ED3-B5B3-3565-A263-0BD579CF17B1}"/>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descr="A picture containing mountain, nature, outdoor, track&#10;&#10;Description automatically generated">
            <a:extLst>
              <a:ext uri="{FF2B5EF4-FFF2-40B4-BE49-F238E27FC236}">
                <a16:creationId xmlns:a16="http://schemas.microsoft.com/office/drawing/2014/main" id="{5036ACC5-AB5C-1AFF-DABD-F3249550B0A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76051" y="1565612"/>
            <a:ext cx="3307476" cy="2149860"/>
          </a:xfrm>
          <a:prstGeom prst="rect">
            <a:avLst/>
          </a:prstGeom>
        </p:spPr>
      </p:pic>
      <p:sp>
        <p:nvSpPr>
          <p:cNvPr id="4" name="Content Placeholder 2">
            <a:extLst>
              <a:ext uri="{FF2B5EF4-FFF2-40B4-BE49-F238E27FC236}">
                <a16:creationId xmlns:a16="http://schemas.microsoft.com/office/drawing/2014/main" id="{29F56AD7-ED49-B0FA-69EC-4CCD4DA156C9}"/>
              </a:ext>
            </a:extLst>
          </p:cNvPr>
          <p:cNvSpPr txBox="1">
            <a:spLocks/>
          </p:cNvSpPr>
          <p:nvPr/>
        </p:nvSpPr>
        <p:spPr>
          <a:xfrm>
            <a:off x="8676049" y="3728140"/>
            <a:ext cx="3301903"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Reservoir, Oregon</a:t>
            </a:r>
          </a:p>
        </p:txBody>
      </p:sp>
      <p:sp>
        <p:nvSpPr>
          <p:cNvPr id="6" name="Content Placeholder 2">
            <a:extLst>
              <a:ext uri="{FF2B5EF4-FFF2-40B4-BE49-F238E27FC236}">
                <a16:creationId xmlns:a16="http://schemas.microsoft.com/office/drawing/2014/main" id="{C47C2BC3-659D-AD5E-62C4-39CF0F87974C}"/>
              </a:ext>
            </a:extLst>
          </p:cNvPr>
          <p:cNvSpPr txBox="1">
            <a:spLocks/>
          </p:cNvSpPr>
          <p:nvPr/>
        </p:nvSpPr>
        <p:spPr>
          <a:xfrm>
            <a:off x="8676050" y="6086090"/>
            <a:ext cx="3307478" cy="36933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Detroit Lake HAB</a:t>
            </a:r>
          </a:p>
        </p:txBody>
      </p:sp>
      <p:pic>
        <p:nvPicPr>
          <p:cNvPr id="1026" name="Picture 2">
            <a:extLst>
              <a:ext uri="{FF2B5EF4-FFF2-40B4-BE49-F238E27FC236}">
                <a16:creationId xmlns:a16="http://schemas.microsoft.com/office/drawing/2014/main" id="{3DDBFC86-554A-141A-941A-0DED7B7C5D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81623" y="4208746"/>
            <a:ext cx="3301904" cy="1857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318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8662DC-F572-62BA-B7C1-AD153A639A41}"/>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BAE53465-ED52-035E-25C4-A1F65F80D369}"/>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3E4CAC78-DB60-1780-E503-118CFB89D948}"/>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HAB Expert Panel Recommendations</a:t>
            </a:r>
          </a:p>
        </p:txBody>
      </p:sp>
      <p:sp>
        <p:nvSpPr>
          <p:cNvPr id="21" name="TextBox 20">
            <a:extLst>
              <a:ext uri="{FF2B5EF4-FFF2-40B4-BE49-F238E27FC236}">
                <a16:creationId xmlns:a16="http://schemas.microsoft.com/office/drawing/2014/main" id="{D54F9741-9508-455A-37BD-7E7C3C7F24DA}"/>
              </a:ext>
            </a:extLst>
          </p:cNvPr>
          <p:cNvSpPr txBox="1"/>
          <p:nvPr/>
        </p:nvSpPr>
        <p:spPr>
          <a:xfrm>
            <a:off x="94754" y="1949948"/>
            <a:ext cx="5509979"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21 needs/opportunities were identified for CE-QUAL-W2 to improve its HAB simulation and analysis capabilities.</a:t>
            </a:r>
          </a:p>
          <a:p>
            <a:pPr marL="285750" indent="-285750">
              <a:buFont typeface="Arial" panose="020B0604020202020204" pitchFamily="34" charset="0"/>
              <a:buChar char="•"/>
            </a:pPr>
            <a:r>
              <a:rPr lang="en-US" sz="2000" dirty="0"/>
              <a:t>Five of these were prioritized for implementation and/or evaluation.</a:t>
            </a:r>
          </a:p>
          <a:p>
            <a:pPr marL="742950" lvl="1" indent="-285750">
              <a:buFont typeface="Arial" panose="020B0604020202020204" pitchFamily="34" charset="0"/>
              <a:buChar char="•"/>
            </a:pPr>
            <a:r>
              <a:rPr lang="en-US" sz="2000" dirty="0"/>
              <a:t>Vertical migration (CE-1) is an existing capability. We performed experiments to understand its strengths and limitations and parametrize the minimum vertical grid resolution. </a:t>
            </a:r>
          </a:p>
          <a:p>
            <a:pPr marL="742950" lvl="1" indent="-285750">
              <a:buFont typeface="Arial" panose="020B0604020202020204" pitchFamily="34" charset="0"/>
              <a:buChar char="•"/>
            </a:pPr>
            <a:r>
              <a:rPr lang="en-US" sz="2000" dirty="0"/>
              <a:t>Nitrogen fixation (CE-2), minimum algae concentration (CE-4), hypoxic conditions (CE-3), and treatment regimens (CE-5) were selected for design and implementation. </a:t>
            </a:r>
          </a:p>
          <a:p>
            <a:pPr marL="742950" lvl="1" indent="-28575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8A4FE9F1-B0ED-FCC5-0A44-1C89C1438F1D}"/>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CBD6652-F923-4BF3-14EE-AC9274872FAB}"/>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BA286A3B-1A3F-5F37-9E03-2BA49CAFC5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A3B5CFD1-F846-B0E6-EC0D-E08F52C4E24C}"/>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685DFC6F-ED15-E380-D2AF-B7B6D5BCC746}"/>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5623153D-EB40-EAA5-DBFC-865B47745F9B}"/>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4" name="Picture 3">
            <a:extLst>
              <a:ext uri="{FF2B5EF4-FFF2-40B4-BE49-F238E27FC236}">
                <a16:creationId xmlns:a16="http://schemas.microsoft.com/office/drawing/2014/main" id="{AD7E0A0B-F5C5-8813-045E-1A075B4EA7FE}"/>
              </a:ext>
            </a:extLst>
          </p:cNvPr>
          <p:cNvPicPr>
            <a:picLocks noChangeAspect="1"/>
          </p:cNvPicPr>
          <p:nvPr/>
        </p:nvPicPr>
        <p:blipFill>
          <a:blip r:embed="rId6"/>
          <a:stretch>
            <a:fillRect/>
          </a:stretch>
        </p:blipFill>
        <p:spPr>
          <a:xfrm>
            <a:off x="5739574" y="1337665"/>
            <a:ext cx="6370710" cy="5039518"/>
          </a:xfrm>
          <a:prstGeom prst="rect">
            <a:avLst/>
          </a:prstGeom>
        </p:spPr>
      </p:pic>
    </p:spTree>
    <p:extLst>
      <p:ext uri="{BB962C8B-B14F-4D97-AF65-F5344CB8AC3E}">
        <p14:creationId xmlns:p14="http://schemas.microsoft.com/office/powerpoint/2010/main" val="3977266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401B7E-E1A0-54DF-342E-F8B930096F87}"/>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77787C73-C03B-0F2B-0EBC-9A8BEC300B74}"/>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D920A6C2-5363-3A98-599B-D240D95758A8}"/>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CE-QUAL-W2 Enhancements</a:t>
            </a:r>
          </a:p>
        </p:txBody>
      </p:sp>
      <p:sp>
        <p:nvSpPr>
          <p:cNvPr id="21" name="TextBox 20">
            <a:extLst>
              <a:ext uri="{FF2B5EF4-FFF2-40B4-BE49-F238E27FC236}">
                <a16:creationId xmlns:a16="http://schemas.microsoft.com/office/drawing/2014/main" id="{FBFD9C45-847D-0741-4830-FFC065641F5C}"/>
              </a:ext>
            </a:extLst>
          </p:cNvPr>
          <p:cNvSpPr txBox="1"/>
          <p:nvPr/>
        </p:nvSpPr>
        <p:spPr>
          <a:xfrm>
            <a:off x="94755" y="1949948"/>
            <a:ext cx="6590352"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CE-2: Nitrogen fixation supports simulation of cyanobacteria dominance in low-nitrogen conditions. Cyanobacteria may outcompete native algae since they can fix nitrogen.</a:t>
            </a:r>
          </a:p>
          <a:p>
            <a:pPr marL="285750" indent="-285750">
              <a:buFont typeface="Arial" panose="020B0604020202020204" pitchFamily="34" charset="0"/>
              <a:buChar char="•"/>
            </a:pPr>
            <a:r>
              <a:rPr lang="en-US" sz="2000" dirty="0"/>
              <a:t>CE-3: Hypoxia-associated mortality reflects algal population and chemistry dynamics under low oxygen stress.</a:t>
            </a:r>
          </a:p>
          <a:p>
            <a:pPr marL="285750" indent="-285750">
              <a:buFont typeface="Arial" panose="020B0604020202020204" pitchFamily="34" charset="0"/>
              <a:buChar char="•"/>
            </a:pPr>
            <a:r>
              <a:rPr lang="en-US" sz="2000" dirty="0"/>
              <a:t>CE-4: Minimum algae concentration enforcement to support post-crash recovery.</a:t>
            </a:r>
          </a:p>
          <a:p>
            <a:pPr marL="285750" indent="-285750">
              <a:buFont typeface="Arial" panose="020B0604020202020204" pitchFamily="34" charset="0"/>
              <a:buChar char="•"/>
            </a:pPr>
            <a:r>
              <a:rPr lang="en-US" sz="2000" dirty="0"/>
              <a:t>CE-5: Mechanical removal (treatments, harvesting) to simulate interventions such as skimming or pumping.</a:t>
            </a:r>
          </a:p>
        </p:txBody>
      </p:sp>
      <p:sp>
        <p:nvSpPr>
          <p:cNvPr id="5" name="Rectangle 4">
            <a:extLst>
              <a:ext uri="{FF2B5EF4-FFF2-40B4-BE49-F238E27FC236}">
                <a16:creationId xmlns:a16="http://schemas.microsoft.com/office/drawing/2014/main" id="{6E7E82CB-630B-3C13-E5B2-8D0F1BFCAB0A}"/>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B0401E0-7994-9195-940C-25E7D0C8E2BD}"/>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33AC6842-B1A5-CB09-6A19-7F903CDBF7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29674051-446C-5CEC-5D0A-921FD5BC1537}"/>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C0303B54-5F06-DA2B-476A-7919D690EE88}"/>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5E4CF36B-D38D-41B4-138C-8863DD5F4A4E}"/>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descr="A close-up of a graph&#10;&#10;Description automatically generated">
            <a:hlinkClick r:id="" action="ppaction://media"/>
            <a:extLst>
              <a:ext uri="{FF2B5EF4-FFF2-40B4-BE49-F238E27FC236}">
                <a16:creationId xmlns:a16="http://schemas.microsoft.com/office/drawing/2014/main" id="{7BC16FF5-4E5A-05E4-8FC1-08CC0E1E8F50}"/>
              </a:ext>
            </a:extLst>
          </p:cNvPr>
          <p:cNvPicPr>
            <a:picLocks noChangeAspect="1"/>
          </p:cNvPicPr>
          <p:nvPr/>
        </p:nvPicPr>
        <p:blipFill>
          <a:blip r:embed="rId6"/>
          <a:stretch>
            <a:fillRect/>
          </a:stretch>
        </p:blipFill>
        <p:spPr>
          <a:xfrm>
            <a:off x="6685107" y="1335908"/>
            <a:ext cx="5261858" cy="2248913"/>
          </a:xfrm>
          <a:prstGeom prst="rect">
            <a:avLst/>
          </a:prstGeom>
        </p:spPr>
      </p:pic>
      <p:pic>
        <p:nvPicPr>
          <p:cNvPr id="3" name="Picture 2" descr="A graph showing the temperature of a person&#10;&#10;Description automatically generated">
            <a:hlinkClick r:id="" action="ppaction://media"/>
            <a:extLst>
              <a:ext uri="{FF2B5EF4-FFF2-40B4-BE49-F238E27FC236}">
                <a16:creationId xmlns:a16="http://schemas.microsoft.com/office/drawing/2014/main" id="{E94C8388-195D-9BAB-CF6E-D7A55595060D}"/>
              </a:ext>
            </a:extLst>
          </p:cNvPr>
          <p:cNvPicPr>
            <a:picLocks noChangeAspect="1"/>
          </p:cNvPicPr>
          <p:nvPr/>
        </p:nvPicPr>
        <p:blipFill>
          <a:blip r:embed="rId7"/>
          <a:stretch>
            <a:fillRect/>
          </a:stretch>
        </p:blipFill>
        <p:spPr>
          <a:xfrm>
            <a:off x="6685107" y="3652517"/>
            <a:ext cx="5261858" cy="2825590"/>
          </a:xfrm>
          <a:prstGeom prst="rect">
            <a:avLst/>
          </a:prstGeom>
        </p:spPr>
      </p:pic>
    </p:spTree>
    <p:extLst>
      <p:ext uri="{BB962C8B-B14F-4D97-AF65-F5344CB8AC3E}">
        <p14:creationId xmlns:p14="http://schemas.microsoft.com/office/powerpoint/2010/main" val="4271611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535CB-1E26-C7AA-C0EB-1AE77851F0BC}"/>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25DC5CF9-A82C-0850-C086-07FDD1B583A2}"/>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FE20CD45-128A-2AB7-8D84-B912E13FED7D}"/>
              </a:ext>
            </a:extLst>
          </p:cNvPr>
          <p:cNvSpPr txBox="1">
            <a:spLocks/>
          </p:cNvSpPr>
          <p:nvPr/>
        </p:nvSpPr>
        <p:spPr>
          <a:xfrm>
            <a:off x="3000132" y="1302407"/>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600" b="1" dirty="0"/>
              <a:t>HAB Processes and Management</a:t>
            </a:r>
          </a:p>
        </p:txBody>
      </p:sp>
      <p:sp>
        <p:nvSpPr>
          <p:cNvPr id="5" name="Rectangle 4">
            <a:extLst>
              <a:ext uri="{FF2B5EF4-FFF2-40B4-BE49-F238E27FC236}">
                <a16:creationId xmlns:a16="http://schemas.microsoft.com/office/drawing/2014/main" id="{5803CDFB-C121-B979-3D1F-49B2567EC58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1790749-0F97-73FB-FD14-566115BA6318}"/>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294E455C-FB70-C834-45BD-6E540432043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98FD8122-7424-7B23-CAF5-5FACF84E1A21}"/>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9748624D-B9C5-6F60-6F5D-7062761B4303}"/>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C261BCFA-AFBF-B230-A4B5-E7FFB88A1844}"/>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4" name="Picture 3">
            <a:extLst>
              <a:ext uri="{FF2B5EF4-FFF2-40B4-BE49-F238E27FC236}">
                <a16:creationId xmlns:a16="http://schemas.microsoft.com/office/drawing/2014/main" id="{3034C192-5F6F-D5FE-5F1A-E540264828E5}"/>
              </a:ext>
            </a:extLst>
          </p:cNvPr>
          <p:cNvPicPr>
            <a:picLocks noChangeAspect="1"/>
          </p:cNvPicPr>
          <p:nvPr/>
        </p:nvPicPr>
        <p:blipFill>
          <a:blip r:embed="rId6"/>
          <a:stretch>
            <a:fillRect/>
          </a:stretch>
        </p:blipFill>
        <p:spPr>
          <a:xfrm>
            <a:off x="3454447" y="1754839"/>
            <a:ext cx="5283105" cy="4709814"/>
          </a:xfrm>
          <a:prstGeom prst="rect">
            <a:avLst/>
          </a:prstGeom>
        </p:spPr>
      </p:pic>
    </p:spTree>
    <p:extLst>
      <p:ext uri="{BB962C8B-B14F-4D97-AF65-F5344CB8AC3E}">
        <p14:creationId xmlns:p14="http://schemas.microsoft.com/office/powerpoint/2010/main" val="3267847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B6E4AE-33C6-AB99-EDAB-DEEA504CB4EE}"/>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F1B36B5F-1CC1-9AAB-38BA-86D4C056C95D}"/>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69AE90B1-DB34-24ED-23A0-B7A2602C6631}"/>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Nitrogen Fixation (CE-2)</a:t>
            </a:r>
          </a:p>
        </p:txBody>
      </p:sp>
      <p:sp>
        <p:nvSpPr>
          <p:cNvPr id="21" name="TextBox 20">
            <a:extLst>
              <a:ext uri="{FF2B5EF4-FFF2-40B4-BE49-F238E27FC236}">
                <a16:creationId xmlns:a16="http://schemas.microsoft.com/office/drawing/2014/main" id="{909B2CF5-87D3-E3EC-1EEF-D4F2168CC05F}"/>
              </a:ext>
            </a:extLst>
          </p:cNvPr>
          <p:cNvSpPr txBox="1"/>
          <p:nvPr/>
        </p:nvSpPr>
        <p:spPr>
          <a:xfrm>
            <a:off x="94754" y="1949948"/>
            <a:ext cx="6991846"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t>Purpose: To simulate atmospheric nitrogen uptake by diazotrophic algae under nitrogen-limited conditions.</a:t>
            </a:r>
          </a:p>
          <a:p>
            <a:pPr marL="285750" indent="-285750">
              <a:buFont typeface="Arial" panose="020B0604020202020204" pitchFamily="34" charset="0"/>
              <a:buChar char="•"/>
            </a:pPr>
            <a:r>
              <a:rPr lang="en-US" sz="2000" dirty="0"/>
              <a:t>Implementation:</a:t>
            </a:r>
          </a:p>
          <a:p>
            <a:pPr marL="742950" lvl="1" indent="-285750">
              <a:buFont typeface="Arial" panose="020B0604020202020204" pitchFamily="34" charset="0"/>
              <a:buChar char="•"/>
            </a:pPr>
            <a:r>
              <a:rPr lang="en-US" sz="2000" dirty="0"/>
              <a:t>Optional activation per algal group, enabled through user input.</a:t>
            </a:r>
          </a:p>
          <a:p>
            <a:pPr marL="742950" lvl="1" indent="-285750">
              <a:buFont typeface="Arial" panose="020B0604020202020204" pitchFamily="34" charset="0"/>
              <a:buChar char="•"/>
            </a:pPr>
            <a:r>
              <a:rPr lang="en-US" sz="2000" dirty="0"/>
              <a:t>Adds a supplementary nitrogen source term when DIN concentrations fall below a user-defined threshold.</a:t>
            </a:r>
          </a:p>
          <a:p>
            <a:pPr marL="742950" lvl="1" indent="-285750">
              <a:buFont typeface="Arial" panose="020B0604020202020204" pitchFamily="34" charset="0"/>
              <a:buChar char="•"/>
            </a:pPr>
            <a:r>
              <a:rPr lang="en-US" sz="2000" dirty="0"/>
              <a:t>Internal logic uses a Monod-like function to modulate fixation rate based on DIN availability.</a:t>
            </a:r>
          </a:p>
          <a:p>
            <a:pPr marL="742950" lvl="1" indent="-285750">
              <a:buFont typeface="Arial" panose="020B0604020202020204" pitchFamily="34" charset="0"/>
              <a:buChar char="•"/>
            </a:pPr>
            <a:r>
              <a:rPr lang="en-US" sz="2000" dirty="0"/>
              <a:t>Ensures conservation of mass and allows continuous algal growth in nitrogen-limited but phosphorus-replete environments.</a:t>
            </a:r>
          </a:p>
        </p:txBody>
      </p:sp>
      <p:sp>
        <p:nvSpPr>
          <p:cNvPr id="5" name="Rectangle 4">
            <a:extLst>
              <a:ext uri="{FF2B5EF4-FFF2-40B4-BE49-F238E27FC236}">
                <a16:creationId xmlns:a16="http://schemas.microsoft.com/office/drawing/2014/main" id="{AEF6E2FB-9EE4-7626-437E-99F9D8A34300}"/>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697D699-9B56-10E5-0F6E-321F7D8AE473}"/>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DB955BA5-DA5F-A2D8-2092-38D58051E5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2194250D-C0E6-CF9B-AE1E-B990B494E80F}"/>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9BAABDCF-2F3F-893A-97A7-04489F822335}"/>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642FD11D-03E7-6137-937C-BF96353B3FAD}"/>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descr="A diagram of a flowchart&#10;&#10;AI-generated content may be incorrect.">
            <a:extLst>
              <a:ext uri="{FF2B5EF4-FFF2-40B4-BE49-F238E27FC236}">
                <a16:creationId xmlns:a16="http://schemas.microsoft.com/office/drawing/2014/main" id="{D96A6F9F-3D51-CE2E-366D-1AF89A3F9B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88616" y="1279025"/>
            <a:ext cx="3718935" cy="5195455"/>
          </a:xfrm>
          <a:prstGeom prst="rect">
            <a:avLst/>
          </a:prstGeom>
        </p:spPr>
      </p:pic>
    </p:spTree>
    <p:extLst>
      <p:ext uri="{BB962C8B-B14F-4D97-AF65-F5344CB8AC3E}">
        <p14:creationId xmlns:p14="http://schemas.microsoft.com/office/powerpoint/2010/main" val="1071664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54573-04A3-E511-26C5-0F302B80AE15}"/>
            </a:ext>
          </a:extLst>
        </p:cNvPr>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B67ED96E-3244-7778-8A74-7565614C90B6}"/>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8" name="Content Placeholder 2">
            <a:extLst>
              <a:ext uri="{FF2B5EF4-FFF2-40B4-BE49-F238E27FC236}">
                <a16:creationId xmlns:a16="http://schemas.microsoft.com/office/drawing/2014/main" id="{A3C77E1F-68A3-F919-25D8-1D6D1137FCF6}"/>
              </a:ext>
            </a:extLst>
          </p:cNvPr>
          <p:cNvSpPr txBox="1">
            <a:spLocks/>
          </p:cNvSpPr>
          <p:nvPr/>
        </p:nvSpPr>
        <p:spPr>
          <a:xfrm>
            <a:off x="94756" y="1403465"/>
            <a:ext cx="6001244" cy="4524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b="1" dirty="0"/>
              <a:t>Hypoxic Conditions (CE-3)</a:t>
            </a:r>
          </a:p>
        </p:txBody>
      </p:sp>
      <p:sp>
        <p:nvSpPr>
          <p:cNvPr id="21" name="TextBox 20">
            <a:extLst>
              <a:ext uri="{FF2B5EF4-FFF2-40B4-BE49-F238E27FC236}">
                <a16:creationId xmlns:a16="http://schemas.microsoft.com/office/drawing/2014/main" id="{63B599EB-E7C2-357D-6A1B-212DE0D72C18}"/>
              </a:ext>
            </a:extLst>
          </p:cNvPr>
          <p:cNvSpPr txBox="1"/>
          <p:nvPr/>
        </p:nvSpPr>
        <p:spPr>
          <a:xfrm>
            <a:off x="94754" y="1949948"/>
            <a:ext cx="8100773"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Purpose: To increase algal mortality in response to low dissolved oxygen (DO), reflecting physiological stress and bloom collapse under hypoxic conditions.</a:t>
            </a:r>
          </a:p>
          <a:p>
            <a:pPr marL="285750" indent="-285750">
              <a:buFont typeface="Arial" panose="020B0604020202020204" pitchFamily="34" charset="0"/>
              <a:buChar char="•"/>
            </a:pPr>
            <a:r>
              <a:rPr lang="en-US" sz="2000" dirty="0"/>
              <a:t>Implementation:</a:t>
            </a:r>
          </a:p>
          <a:p>
            <a:pPr marL="742950" lvl="1" indent="-285750">
              <a:buFont typeface="Arial" panose="020B0604020202020204" pitchFamily="34" charset="0"/>
              <a:buChar char="•"/>
            </a:pPr>
            <a:r>
              <a:rPr lang="en-US" sz="2000" dirty="0"/>
              <a:t>Logic added to algal growth and mortality routines to apply increased death rate when DO falls below a user-defined threshold.</a:t>
            </a:r>
          </a:p>
          <a:p>
            <a:pPr marL="742950" lvl="1" indent="-285750">
              <a:buFont typeface="Arial" panose="020B0604020202020204" pitchFamily="34" charset="0"/>
              <a:buChar char="•"/>
            </a:pPr>
            <a:r>
              <a:rPr lang="en-US" sz="2000" dirty="0"/>
              <a:t>Supports multiple response forms: step function, linear scaling, or Monod-style inhibition.</a:t>
            </a:r>
          </a:p>
          <a:p>
            <a:pPr marL="742950" lvl="1" indent="-285750">
              <a:buFont typeface="Arial" panose="020B0604020202020204" pitchFamily="34" charset="0"/>
              <a:buChar char="•"/>
            </a:pPr>
            <a:r>
              <a:rPr lang="en-US" sz="2000" dirty="0"/>
              <a:t>Applies uniformly to all algae in affected segments unless otherwise configured.</a:t>
            </a:r>
          </a:p>
        </p:txBody>
      </p:sp>
      <p:sp>
        <p:nvSpPr>
          <p:cNvPr id="5" name="Rectangle 4">
            <a:extLst>
              <a:ext uri="{FF2B5EF4-FFF2-40B4-BE49-F238E27FC236}">
                <a16:creationId xmlns:a16="http://schemas.microsoft.com/office/drawing/2014/main" id="{4E6CF50D-8F43-9E7A-4882-3D408967608F}"/>
              </a:ext>
            </a:extLst>
          </p:cNvPr>
          <p:cNvSpPr/>
          <p:nvPr/>
        </p:nvSpPr>
        <p:spPr>
          <a:xfrm>
            <a:off x="0" y="0"/>
            <a:ext cx="12192000" cy="1272075"/>
          </a:xfrm>
          <a:prstGeom prst="rect">
            <a:avLst/>
          </a:prstGeom>
          <a:solidFill>
            <a:srgbClr val="61C2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8BF9BA5-D204-0124-C05C-F4001ACB73F0}"/>
              </a:ext>
            </a:extLst>
          </p:cNvPr>
          <p:cNvPicPr>
            <a:picLocks noChangeAspect="1"/>
          </p:cNvPicPr>
          <p:nvPr/>
        </p:nvPicPr>
        <p:blipFill>
          <a:blip r:embed="rId2"/>
          <a:stretch>
            <a:fillRect/>
          </a:stretch>
        </p:blipFill>
        <p:spPr>
          <a:xfrm>
            <a:off x="94756" y="328452"/>
            <a:ext cx="693492" cy="696616"/>
          </a:xfrm>
          <a:prstGeom prst="rect">
            <a:avLst/>
          </a:prstGeom>
        </p:spPr>
      </p:pic>
      <p:pic>
        <p:nvPicPr>
          <p:cNvPr id="9" name="Picture 8">
            <a:extLst>
              <a:ext uri="{FF2B5EF4-FFF2-40B4-BE49-F238E27FC236}">
                <a16:creationId xmlns:a16="http://schemas.microsoft.com/office/drawing/2014/main" id="{E40CDEFA-0CE0-6AD9-29F8-560A52228A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248" y="226788"/>
            <a:ext cx="2405456" cy="866473"/>
          </a:xfrm>
          <a:prstGeom prst="rect">
            <a:avLst/>
          </a:prstGeom>
        </p:spPr>
      </p:pic>
      <p:pic>
        <p:nvPicPr>
          <p:cNvPr id="16" name="Picture 15">
            <a:extLst>
              <a:ext uri="{FF2B5EF4-FFF2-40B4-BE49-F238E27FC236}">
                <a16:creationId xmlns:a16="http://schemas.microsoft.com/office/drawing/2014/main" id="{F86443EE-CDC6-D33B-7A65-80BC6B8131D8}"/>
              </a:ext>
            </a:extLst>
          </p:cNvPr>
          <p:cNvPicPr>
            <a:picLocks noChangeAspect="1"/>
          </p:cNvPicPr>
          <p:nvPr/>
        </p:nvPicPr>
        <p:blipFill>
          <a:blip r:embed="rId4"/>
          <a:stretch>
            <a:fillRect/>
          </a:stretch>
        </p:blipFill>
        <p:spPr>
          <a:xfrm>
            <a:off x="8195527" y="0"/>
            <a:ext cx="3996472" cy="1271016"/>
          </a:xfrm>
          <a:prstGeom prst="rect">
            <a:avLst/>
          </a:prstGeom>
        </p:spPr>
      </p:pic>
      <p:sp>
        <p:nvSpPr>
          <p:cNvPr id="22" name="TextBox 21">
            <a:extLst>
              <a:ext uri="{FF2B5EF4-FFF2-40B4-BE49-F238E27FC236}">
                <a16:creationId xmlns:a16="http://schemas.microsoft.com/office/drawing/2014/main" id="{2B969C03-2E37-F560-0BE9-F83DEC10E68F}"/>
              </a:ext>
            </a:extLst>
          </p:cNvPr>
          <p:cNvSpPr txBox="1"/>
          <p:nvPr/>
        </p:nvSpPr>
        <p:spPr>
          <a:xfrm>
            <a:off x="0" y="6496044"/>
            <a:ext cx="12192000" cy="369332"/>
          </a:xfrm>
          <a:prstGeom prst="rect">
            <a:avLst/>
          </a:prstGeom>
          <a:solidFill>
            <a:srgbClr val="61C29C"/>
          </a:solidFill>
          <a:ln>
            <a:solidFill>
              <a:schemeClr val="accent1">
                <a:lumMod val="20000"/>
                <a:lumOff val="80000"/>
              </a:schemeClr>
            </a:solidFill>
          </a:ln>
        </p:spPr>
        <p:txBody>
          <a:bodyPr wrap="square">
            <a:spAutoFit/>
          </a:bodyPr>
          <a:lstStyle/>
          <a:p>
            <a:pPr lvl="1" algn="ctr"/>
            <a:r>
              <a:rPr lang="en-US" b="1" i="1" dirty="0"/>
              <a:t>ANSRP Harmful Algal Bloom Congressional Interest In-Progress Review</a:t>
            </a:r>
          </a:p>
        </p:txBody>
      </p:sp>
      <p:sp>
        <p:nvSpPr>
          <p:cNvPr id="11" name="Title 1">
            <a:extLst>
              <a:ext uri="{FF2B5EF4-FFF2-40B4-BE49-F238E27FC236}">
                <a16:creationId xmlns:a16="http://schemas.microsoft.com/office/drawing/2014/main" id="{79D2D17C-0A72-AB90-ED96-658860ADBC17}"/>
              </a:ext>
            </a:extLst>
          </p:cNvPr>
          <p:cNvSpPr>
            <a:spLocks noGrp="1"/>
          </p:cNvSpPr>
          <p:nvPr>
            <p:ph type="title"/>
          </p:nvPr>
        </p:nvSpPr>
        <p:spPr>
          <a:xfrm>
            <a:off x="3193704" y="10345"/>
            <a:ext cx="6370710" cy="1325563"/>
          </a:xfrm>
        </p:spPr>
        <p:txBody>
          <a:bodyPr>
            <a:normAutofit fontScale="90000"/>
          </a:bodyPr>
          <a:lstStyle/>
          <a:p>
            <a:pPr algn="ctr"/>
            <a:r>
              <a:rPr lang="en-US" sz="3100" b="1" dirty="0"/>
              <a:t>Development of a Predictive HAB Planning Tool using CE-QUAL-W2</a:t>
            </a:r>
            <a:br>
              <a:rPr lang="en-US" sz="3800" b="1" dirty="0"/>
            </a:br>
            <a:r>
              <a:rPr lang="en-US" sz="1500" b="1" dirty="0"/>
              <a:t>Todd Steissberg (</a:t>
            </a:r>
            <a:r>
              <a:rPr lang="en-US" sz="1500" b="1" dirty="0">
                <a:hlinkClick r:id="rId5"/>
              </a:rPr>
              <a:t>Todd.E.Steissberg@erdc.dren.mil</a:t>
            </a:r>
            <a:r>
              <a:rPr lang="en-US" sz="1500" b="1" dirty="0"/>
              <a:t>, 530-574-5572), Jodi Ryder, Emily Summers, Halie Suk, Isaac Mudge</a:t>
            </a:r>
          </a:p>
        </p:txBody>
      </p:sp>
      <p:pic>
        <p:nvPicPr>
          <p:cNvPr id="2" name="Picture 1">
            <a:extLst>
              <a:ext uri="{FF2B5EF4-FFF2-40B4-BE49-F238E27FC236}">
                <a16:creationId xmlns:a16="http://schemas.microsoft.com/office/drawing/2014/main" id="{36C3DF9E-3229-F1BF-E8CF-3B595D13E08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01456" y="1332022"/>
            <a:ext cx="2263526" cy="5083277"/>
          </a:xfrm>
          <a:prstGeom prst="rect">
            <a:avLst/>
          </a:prstGeom>
        </p:spPr>
      </p:pic>
    </p:spTree>
    <p:extLst>
      <p:ext uri="{BB962C8B-B14F-4D97-AF65-F5344CB8AC3E}">
        <p14:creationId xmlns:p14="http://schemas.microsoft.com/office/powerpoint/2010/main" val="19412710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1792</TotalTime>
  <Words>2380</Words>
  <Application>Microsoft Macintosh PowerPoint</Application>
  <PresentationFormat>Widescreen</PresentationFormat>
  <Paragraphs>177</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lpstr>Development of a Predictive HAB Planning Tool using CE-QUAL-W2 Todd Steissberg (Todd.E.Steissberg@erdc.dren.mil, 530-574-5572), Jodi Ryder, Emily Summers, Halie Suk, Isaac Mudge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PI</dc:title>
  <dc:creator>Todd S</dc:creator>
  <cp:lastModifiedBy>Todd Steissberg</cp:lastModifiedBy>
  <cp:revision>117</cp:revision>
  <dcterms:created xsi:type="dcterms:W3CDTF">2020-10-16T13:53:41Z</dcterms:created>
  <dcterms:modified xsi:type="dcterms:W3CDTF">2026-01-31T06:31:03Z</dcterms:modified>
</cp:coreProperties>
</file>

<file path=docProps/thumbnail.jpeg>
</file>